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66CE00-6135-4531-A533-2FF30A69548C}">
  <a:tblStyle styleId="{0766CE00-6135-4531-A533-2FF30A69548C}"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6d32ad5c7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c6d32ad5c7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6d32ad5c7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c6d32ad5c7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6d32ad5c7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2c6d32ad5c7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6d32ad5c7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c6d32ad5c7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6d32ad5c7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c6d32ad5c7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6d32ad5c7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2c6d32ad5c7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c6d32ad5c7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c6d32ad5c7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6d32ad5c7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c6d32ad5c7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6d32ad5c7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2c6d32ad5c7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c6d32ad5c7_0_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c6d32ad5c7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6d32ad5c7_0_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c6d32ad5c7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6d32ad5c7_0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2c6d32ad5c7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6d32ad5c7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2c6d32ad5c7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6d32ad5c7_0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2c6d32ad5c7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6d32ad5c7_0_2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c6d32ad5c7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c6d32ad5c7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2c6d32ad5c7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6d32ad5c7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c6d32ad5c7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6d32ad5c7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2c6d32ad5c7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6d32ad5c7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g2c6d32ad5c7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6d32ad5c7_0_3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2c6d32ad5c7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c6d32ad5c7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2c6d32ad5c7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d12530d4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26d12530d4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6d32ad5c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2c6d32ad5c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6d32ad5c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2c6d32ad5c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6d32ad5c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2c6d32ad5c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6d32ad5c7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c6d32ad5c7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6d32ad5c7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2c6d32ad5c7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www.sciencedirect.com/science/article/pii/B9780123744562000050" TargetMode="External"/><Relationship Id="rId4" Type="http://schemas.openxmlformats.org/officeDocument/2006/relationships/hyperlink" Target="https://www.sciencedirect.com/book/9780123744562/the-essential-guide-to-video-process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rot="5400000">
            <a:off x="5343935" y="1520734"/>
            <a:ext cx="1504127" cy="1520951"/>
          </a:xfrm>
          <a:prstGeom prst="rect">
            <a:avLst/>
          </a:prstGeom>
          <a:noFill/>
          <a:ln>
            <a:noFill/>
          </a:ln>
        </p:spPr>
      </p:pic>
      <p:sp>
        <p:nvSpPr>
          <p:cNvPr id="89" name="Google Shape;89;p13"/>
          <p:cNvSpPr/>
          <p:nvPr/>
        </p:nvSpPr>
        <p:spPr>
          <a:xfrm>
            <a:off x="210950" y="167247"/>
            <a:ext cx="11770200" cy="13233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00"/>
              <a:buFont typeface="Arial"/>
              <a:buNone/>
            </a:pPr>
            <a:r>
              <a:rPr b="1" i="0" lang="en-IN" sz="4000" u="none" cap="none" strike="noStrike">
                <a:solidFill>
                  <a:srgbClr val="FF0000"/>
                </a:solidFill>
                <a:latin typeface="Georgia"/>
                <a:ea typeface="Georgia"/>
                <a:cs typeface="Georgia"/>
                <a:sym typeface="Georgia"/>
              </a:rPr>
              <a:t>Malaviya National Institute of Technology Jaipur</a:t>
            </a:r>
            <a:endParaRPr b="1" i="0" sz="4000" u="none" cap="none" strike="noStrike">
              <a:solidFill>
                <a:srgbClr val="FF0000"/>
              </a:solidFill>
              <a:latin typeface="Georgia"/>
              <a:ea typeface="Georgia"/>
              <a:cs typeface="Georgia"/>
              <a:sym typeface="Georgia"/>
            </a:endParaRPr>
          </a:p>
        </p:txBody>
      </p:sp>
      <p:sp>
        <p:nvSpPr>
          <p:cNvPr id="90" name="Google Shape;90;p13"/>
          <p:cNvSpPr/>
          <p:nvPr/>
        </p:nvSpPr>
        <p:spPr>
          <a:xfrm>
            <a:off x="1404597" y="4316465"/>
            <a:ext cx="9382800" cy="52318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en-IN" sz="2600" u="none" cap="none" strike="noStrike">
                <a:solidFill>
                  <a:srgbClr val="000000"/>
                </a:solidFill>
                <a:latin typeface="Times New Roman"/>
                <a:ea typeface="Times New Roman"/>
                <a:cs typeface="Times New Roman"/>
                <a:sym typeface="Times New Roman"/>
              </a:rPr>
              <a:t>Department of Electrical Engineering</a:t>
            </a:r>
            <a:endParaRPr b="0" i="0" sz="2600" u="none" cap="none" strike="noStrike">
              <a:solidFill>
                <a:srgbClr val="000000"/>
              </a:solidFill>
              <a:latin typeface="Times New Roman"/>
              <a:ea typeface="Times New Roman"/>
              <a:cs typeface="Times New Roman"/>
              <a:sym typeface="Times New Roman"/>
            </a:endParaRPr>
          </a:p>
        </p:txBody>
      </p:sp>
      <p:sp>
        <p:nvSpPr>
          <p:cNvPr id="91" name="Google Shape;91;p13"/>
          <p:cNvSpPr txBox="1"/>
          <p:nvPr/>
        </p:nvSpPr>
        <p:spPr>
          <a:xfrm>
            <a:off x="1501822" y="3828648"/>
            <a:ext cx="9188100" cy="5232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200"/>
              <a:buFont typeface="Times New Roman"/>
              <a:buNone/>
            </a:pPr>
            <a:r>
              <a:rPr lang="en-IN" sz="2800">
                <a:latin typeface="Times New Roman"/>
                <a:ea typeface="Times New Roman"/>
                <a:cs typeface="Times New Roman"/>
                <a:sym typeface="Times New Roman"/>
              </a:rPr>
              <a:t>IMAGE ENHANCEMENT UNDER IMAGE PROCESSING</a:t>
            </a:r>
            <a:endParaRPr b="0" i="0" sz="2800" u="none" cap="none" strike="noStrike">
              <a:solidFill>
                <a:srgbClr val="000000"/>
              </a:solidFill>
              <a:latin typeface="Times New Roman"/>
              <a:ea typeface="Times New Roman"/>
              <a:cs typeface="Times New Roman"/>
              <a:sym typeface="Times New Roman"/>
            </a:endParaRPr>
          </a:p>
        </p:txBody>
      </p:sp>
      <p:sp>
        <p:nvSpPr>
          <p:cNvPr id="92" name="Google Shape;92;p13"/>
          <p:cNvSpPr txBox="1"/>
          <p:nvPr/>
        </p:nvSpPr>
        <p:spPr>
          <a:xfrm>
            <a:off x="4599272" y="3017097"/>
            <a:ext cx="2993456"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Times New Roman"/>
              <a:buNone/>
            </a:pPr>
            <a:r>
              <a:rPr b="0" i="0" lang="en-IN" sz="2400" u="none" cap="none" strike="noStrike">
                <a:solidFill>
                  <a:srgbClr val="000000"/>
                </a:solidFill>
                <a:latin typeface="Times New Roman"/>
                <a:ea typeface="Times New Roman"/>
                <a:cs typeface="Times New Roman"/>
                <a:sym typeface="Times New Roman"/>
              </a:rPr>
              <a:t>Presentation</a:t>
            </a:r>
            <a:endParaRPr/>
          </a:p>
          <a:p>
            <a:pPr indent="0" lvl="0" marL="0" marR="0" rtl="0" algn="ctr">
              <a:lnSpc>
                <a:spcPct val="100000"/>
              </a:lnSpc>
              <a:spcBef>
                <a:spcPts val="0"/>
              </a:spcBef>
              <a:spcAft>
                <a:spcPts val="0"/>
              </a:spcAft>
              <a:buClr>
                <a:srgbClr val="000000"/>
              </a:buClr>
              <a:buSzPts val="2400"/>
              <a:buFont typeface="Times New Roman"/>
              <a:buNone/>
            </a:pPr>
            <a:r>
              <a:rPr b="0" i="0" lang="en-IN" sz="2400" u="none" cap="none" strike="noStrike">
                <a:solidFill>
                  <a:srgbClr val="000000"/>
                </a:solidFill>
                <a:latin typeface="Times New Roman"/>
                <a:ea typeface="Times New Roman"/>
                <a:cs typeface="Times New Roman"/>
                <a:sym typeface="Times New Roman"/>
              </a:rPr>
              <a:t>on</a:t>
            </a:r>
            <a:endParaRPr/>
          </a:p>
        </p:txBody>
      </p:sp>
      <p:graphicFrame>
        <p:nvGraphicFramePr>
          <p:cNvPr id="93" name="Google Shape;93;p13"/>
          <p:cNvGraphicFramePr/>
          <p:nvPr/>
        </p:nvGraphicFramePr>
        <p:xfrm>
          <a:off x="727587" y="5147224"/>
          <a:ext cx="3000000" cy="3000000"/>
        </p:xfrm>
        <a:graphic>
          <a:graphicData uri="http://schemas.openxmlformats.org/drawingml/2006/table">
            <a:tbl>
              <a:tblPr bandRow="1" firstRow="1">
                <a:noFill/>
                <a:tableStyleId>{0766CE00-6135-4531-A533-2FF30A69548C}</a:tableStyleId>
              </a:tblPr>
              <a:tblGrid>
                <a:gridCol w="8732650"/>
                <a:gridCol w="2151675"/>
              </a:tblGrid>
              <a:tr h="1157575">
                <a:tc>
                  <a:txBody>
                    <a:bodyPr/>
                    <a:lstStyle/>
                    <a:p>
                      <a:pPr indent="0" lvl="0" marL="0" marR="0" rtl="0" algn="l">
                        <a:lnSpc>
                          <a:spcPct val="100000"/>
                        </a:lnSpc>
                        <a:spcBef>
                          <a:spcPts val="0"/>
                        </a:spcBef>
                        <a:spcAft>
                          <a:spcPts val="0"/>
                        </a:spcAft>
                        <a:buClr>
                          <a:srgbClr val="000000"/>
                        </a:buClr>
                        <a:buSzPts val="1800"/>
                        <a:buFont typeface="Times New Roman"/>
                        <a:buNone/>
                      </a:pPr>
                      <a:r>
                        <a:rPr b="1" lang="en-IN" sz="2000" u="none" cap="none" strike="noStrike">
                          <a:solidFill>
                            <a:srgbClr val="000000"/>
                          </a:solidFill>
                          <a:latin typeface="Times New Roman"/>
                          <a:ea typeface="Times New Roman"/>
                          <a:cs typeface="Times New Roman"/>
                          <a:sym typeface="Times New Roman"/>
                        </a:rPr>
                        <a:t>SUBMITTED TO                                SUPERVISED BY</a:t>
                      </a:r>
                      <a:endParaRPr b="1" sz="20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lang="en-IN" sz="2000" u="none" cap="none" strike="noStrike">
                          <a:solidFill>
                            <a:srgbClr val="000000"/>
                          </a:solidFill>
                          <a:latin typeface="Times New Roman"/>
                          <a:ea typeface="Times New Roman"/>
                          <a:cs typeface="Times New Roman"/>
                          <a:sym typeface="Times New Roman"/>
                        </a:rPr>
                        <a:t>Dr. Prerna Jain                                   </a:t>
                      </a:r>
                      <a:r>
                        <a:rPr lang="en-IN" sz="2000">
                          <a:solidFill>
                            <a:srgbClr val="000000"/>
                          </a:solidFill>
                          <a:latin typeface="Times New Roman"/>
                          <a:ea typeface="Times New Roman"/>
                          <a:cs typeface="Times New Roman"/>
                          <a:sym typeface="Times New Roman"/>
                        </a:rPr>
                        <a:t>Dr. Hemant Kumar Meena</a:t>
                      </a:r>
                      <a:endParaRPr/>
                    </a:p>
                    <a:p>
                      <a:pPr indent="0" lvl="0" marL="0" marR="0" rtl="0" algn="l">
                        <a:lnSpc>
                          <a:spcPct val="100000"/>
                        </a:lnSpc>
                        <a:spcBef>
                          <a:spcPts val="0"/>
                        </a:spcBef>
                        <a:spcAft>
                          <a:spcPts val="0"/>
                        </a:spcAft>
                        <a:buClr>
                          <a:srgbClr val="000000"/>
                        </a:buClr>
                        <a:buSzPts val="1800"/>
                        <a:buFont typeface="Arial"/>
                        <a:buNone/>
                      </a:pPr>
                      <a:r>
                        <a:rPr b="0" lang="en-IN" sz="2000" u="none" cap="none" strike="noStrike">
                          <a:solidFill>
                            <a:srgbClr val="000000"/>
                          </a:solidFill>
                          <a:latin typeface="Times New Roman"/>
                          <a:ea typeface="Times New Roman"/>
                          <a:cs typeface="Times New Roman"/>
                          <a:sym typeface="Times New Roman"/>
                        </a:rPr>
                        <a:t>Associate Professor                                Associate Professor</a:t>
                      </a:r>
                      <a:endParaRPr b="0" sz="20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Times New Roman"/>
                        <a:buNone/>
                      </a:pPr>
                      <a:r>
                        <a:rPr b="1" lang="en-IN" sz="2000" u="none" cap="none" strike="noStrike">
                          <a:solidFill>
                            <a:srgbClr val="000000"/>
                          </a:solidFill>
                          <a:latin typeface="Times New Roman"/>
                          <a:ea typeface="Times New Roman"/>
                          <a:cs typeface="Times New Roman"/>
                          <a:sym typeface="Times New Roman"/>
                        </a:rPr>
                        <a:t>SUBMITTED BY</a:t>
                      </a:r>
                      <a:endParaRPr/>
                    </a:p>
                    <a:p>
                      <a:pPr indent="0" lvl="0" marL="0" marR="0" rtl="0" algn="l">
                        <a:lnSpc>
                          <a:spcPct val="100000"/>
                        </a:lnSpc>
                        <a:spcBef>
                          <a:spcPts val="0"/>
                        </a:spcBef>
                        <a:spcAft>
                          <a:spcPts val="0"/>
                        </a:spcAft>
                        <a:buClr>
                          <a:srgbClr val="000000"/>
                        </a:buClr>
                        <a:buSzPts val="1800"/>
                        <a:buFont typeface="Times New Roman"/>
                        <a:buNone/>
                      </a:pPr>
                      <a:r>
                        <a:rPr lang="en-IN" sz="2000">
                          <a:solidFill>
                            <a:srgbClr val="000000"/>
                          </a:solidFill>
                          <a:latin typeface="Times New Roman"/>
                          <a:ea typeface="Times New Roman"/>
                          <a:cs typeface="Times New Roman"/>
                          <a:sym typeface="Times New Roman"/>
                        </a:rPr>
                        <a:t>Aryan Akshyadeep</a:t>
                      </a:r>
                      <a:endParaRPr sz="20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lang="en-IN" sz="2000">
                          <a:solidFill>
                            <a:srgbClr val="000000"/>
                          </a:solidFill>
                          <a:latin typeface="Times New Roman"/>
                          <a:ea typeface="Times New Roman"/>
                          <a:cs typeface="Times New Roman"/>
                          <a:sym typeface="Times New Roman"/>
                        </a:rPr>
                        <a:t>    2022UEE1335</a:t>
                      </a:r>
                      <a:endParaRPr sz="2000">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Times New Roman"/>
                        <a:buNone/>
                      </a:pPr>
                      <a:r>
                        <a:rPr b="0" lang="en-IN" sz="2000" u="none" cap="none" strike="noStrike">
                          <a:solidFill>
                            <a:srgbClr val="000000"/>
                          </a:solidFill>
                          <a:latin typeface="Times New Roman"/>
                          <a:ea typeface="Times New Roman"/>
                          <a:cs typeface="Times New Roman"/>
                          <a:sym typeface="Times New Roman"/>
                        </a:rPr>
                        <a:t>   </a:t>
                      </a:r>
                      <a:endParaRPr b="0" i="0" sz="2000" u="none" cap="none" strike="noStrike">
                        <a:solidFill>
                          <a:srgbClr val="000000"/>
                        </a:solidFill>
                        <a:latin typeface="Times New Roman"/>
                        <a:ea typeface="Times New Roman"/>
                        <a:cs typeface="Times New Roman"/>
                        <a:sym typeface="Times New Roman"/>
                      </a:endParaRPr>
                    </a:p>
                  </a:txBody>
                  <a:tcPr marT="45725" marB="45725" marR="91450" marL="91450">
                    <a:lnL cap="flat" cmpd="sng" w="9525">
                      <a:solidFill>
                        <a:srgbClr val="000000">
                          <a:alpha val="0"/>
                        </a:srgbClr>
                      </a:solidFill>
                      <a:prstDash val="solid"/>
                      <a:round/>
                      <a:headEnd len="sm" w="sm" type="none"/>
                      <a:tailEnd len="sm" w="sm" type="none"/>
                    </a:lnL>
                  </a:tcPr>
                </a:tc>
              </a:tr>
            </a:tbl>
          </a:graphicData>
        </a:graphic>
      </p:graphicFrame>
      <p:grpSp>
        <p:nvGrpSpPr>
          <p:cNvPr id="94" name="Google Shape;94;p13"/>
          <p:cNvGrpSpPr/>
          <p:nvPr/>
        </p:nvGrpSpPr>
        <p:grpSpPr>
          <a:xfrm>
            <a:off x="0" y="6188729"/>
            <a:ext cx="12191997" cy="1989410"/>
            <a:chOff x="0" y="-85725"/>
            <a:chExt cx="4816592" cy="898525"/>
          </a:xfrm>
        </p:grpSpPr>
        <p:sp>
          <p:nvSpPr>
            <p:cNvPr id="95" name="Google Shape;95;p13"/>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3"/>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7" name="Google Shape;97;p13"/>
          <p:cNvGrpSpPr/>
          <p:nvPr/>
        </p:nvGrpSpPr>
        <p:grpSpPr>
          <a:xfrm>
            <a:off x="-1" y="6496308"/>
            <a:ext cx="12191997" cy="1467522"/>
            <a:chOff x="0" y="-85725"/>
            <a:chExt cx="5024865" cy="898525"/>
          </a:xfrm>
        </p:grpSpPr>
        <p:sp>
          <p:nvSpPr>
            <p:cNvPr id="98" name="Google Shape;98;p13"/>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3"/>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idx="1" type="body"/>
          </p:nvPr>
        </p:nvSpPr>
        <p:spPr>
          <a:xfrm>
            <a:off x="838200" y="1825625"/>
            <a:ext cx="52725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IN" sz="2300">
                <a:latin typeface="Times New Roman"/>
                <a:ea typeface="Times New Roman"/>
                <a:cs typeface="Times New Roman"/>
                <a:sym typeface="Times New Roman"/>
              </a:rPr>
              <a:t>Filtering using </a:t>
            </a:r>
            <a:r>
              <a:rPr b="1" lang="en-IN" sz="2300">
                <a:latin typeface="Times New Roman"/>
                <a:ea typeface="Times New Roman"/>
                <a:cs typeface="Times New Roman"/>
                <a:sym typeface="Times New Roman"/>
              </a:rPr>
              <a:t>correlation</a:t>
            </a:r>
            <a:r>
              <a:rPr lang="en-IN" sz="2300">
                <a:latin typeface="Times New Roman"/>
                <a:ea typeface="Times New Roman"/>
                <a:cs typeface="Times New Roman"/>
                <a:sym typeface="Times New Roman"/>
              </a:rPr>
              <a:t>:</a:t>
            </a:r>
            <a:endParaRPr sz="23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300">
                <a:solidFill>
                  <a:srgbClr val="212121"/>
                </a:solidFill>
                <a:highlight>
                  <a:srgbClr val="FFFFFF"/>
                </a:highlight>
                <a:latin typeface="Times New Roman"/>
                <a:ea typeface="Times New Roman"/>
                <a:cs typeface="Times New Roman"/>
                <a:sym typeface="Times New Roman"/>
              </a:rPr>
              <a:t>The operation called </a:t>
            </a:r>
            <a:r>
              <a:rPr i="1" lang="en-IN" sz="2300">
                <a:solidFill>
                  <a:srgbClr val="212121"/>
                </a:solidFill>
                <a:highlight>
                  <a:srgbClr val="FFFFFF"/>
                </a:highlight>
                <a:latin typeface="Times New Roman"/>
                <a:ea typeface="Times New Roman"/>
                <a:cs typeface="Times New Roman"/>
                <a:sym typeface="Times New Roman"/>
              </a:rPr>
              <a:t>correlation</a:t>
            </a:r>
            <a:r>
              <a:rPr lang="en-IN" sz="2300">
                <a:solidFill>
                  <a:srgbClr val="212121"/>
                </a:solidFill>
                <a:highlight>
                  <a:srgbClr val="FFFFFF"/>
                </a:highlight>
                <a:latin typeface="Times New Roman"/>
                <a:ea typeface="Times New Roman"/>
                <a:cs typeface="Times New Roman"/>
                <a:sym typeface="Times New Roman"/>
              </a:rPr>
              <a:t> is closely related to convolution. In correlation, the value of an output pixel is also computed as a weighted sum of neighboring pixels. The difference is that the matrix of weights, in this case called the </a:t>
            </a:r>
            <a:r>
              <a:rPr i="1" lang="en-IN" sz="2300">
                <a:solidFill>
                  <a:srgbClr val="212121"/>
                </a:solidFill>
                <a:highlight>
                  <a:srgbClr val="FFFFFF"/>
                </a:highlight>
                <a:latin typeface="Times New Roman"/>
                <a:ea typeface="Times New Roman"/>
                <a:cs typeface="Times New Roman"/>
                <a:sym typeface="Times New Roman"/>
              </a:rPr>
              <a:t>correlation kernel</a:t>
            </a:r>
            <a:r>
              <a:rPr lang="en-IN" sz="2300">
                <a:solidFill>
                  <a:srgbClr val="212121"/>
                </a:solidFill>
                <a:highlight>
                  <a:srgbClr val="FFFFFF"/>
                </a:highlight>
                <a:latin typeface="Times New Roman"/>
                <a:ea typeface="Times New Roman"/>
                <a:cs typeface="Times New Roman"/>
                <a:sym typeface="Times New Roman"/>
              </a:rPr>
              <a:t>, is not rotated during the computation.</a:t>
            </a:r>
            <a:endParaRPr sz="2300">
              <a:latin typeface="Times New Roman"/>
              <a:ea typeface="Times New Roman"/>
              <a:cs typeface="Times New Roman"/>
              <a:sym typeface="Times New Roman"/>
            </a:endParaRPr>
          </a:p>
        </p:txBody>
      </p:sp>
      <p:grpSp>
        <p:nvGrpSpPr>
          <p:cNvPr id="219" name="Google Shape;219;p22"/>
          <p:cNvGrpSpPr/>
          <p:nvPr/>
        </p:nvGrpSpPr>
        <p:grpSpPr>
          <a:xfrm>
            <a:off x="0" y="6226827"/>
            <a:ext cx="12191758" cy="1989369"/>
            <a:chOff x="0" y="-85725"/>
            <a:chExt cx="4816592" cy="898500"/>
          </a:xfrm>
        </p:grpSpPr>
        <p:sp>
          <p:nvSpPr>
            <p:cNvPr id="220" name="Google Shape;220;p22"/>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22"/>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2" name="Google Shape;222;p22"/>
          <p:cNvGrpSpPr/>
          <p:nvPr/>
        </p:nvGrpSpPr>
        <p:grpSpPr>
          <a:xfrm>
            <a:off x="-1" y="6496304"/>
            <a:ext cx="12191830" cy="1467520"/>
            <a:chOff x="0" y="-85725"/>
            <a:chExt cx="5024865" cy="898500"/>
          </a:xfrm>
        </p:grpSpPr>
        <p:sp>
          <p:nvSpPr>
            <p:cNvPr id="223" name="Google Shape;223;p22"/>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2"/>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5" name="Google Shape;225;p22"/>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226" name="Google Shape;226;p22"/>
          <p:cNvPicPr preferRelativeResize="0"/>
          <p:nvPr/>
        </p:nvPicPr>
        <p:blipFill>
          <a:blip r:embed="rId3">
            <a:alphaModFix/>
          </a:blip>
          <a:stretch>
            <a:fillRect/>
          </a:stretch>
        </p:blipFill>
        <p:spPr>
          <a:xfrm>
            <a:off x="6263100" y="1843225"/>
            <a:ext cx="2283375" cy="2502225"/>
          </a:xfrm>
          <a:prstGeom prst="rect">
            <a:avLst/>
          </a:prstGeom>
          <a:noFill/>
          <a:ln>
            <a:noFill/>
          </a:ln>
        </p:spPr>
      </p:pic>
      <p:pic>
        <p:nvPicPr>
          <p:cNvPr id="227" name="Google Shape;227;p22"/>
          <p:cNvPicPr preferRelativeResize="0"/>
          <p:nvPr/>
        </p:nvPicPr>
        <p:blipFill>
          <a:blip r:embed="rId4">
            <a:alphaModFix/>
          </a:blip>
          <a:stretch>
            <a:fillRect/>
          </a:stretch>
        </p:blipFill>
        <p:spPr>
          <a:xfrm>
            <a:off x="8199200" y="3670150"/>
            <a:ext cx="3340725" cy="23403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idx="1" type="body"/>
          </p:nvPr>
        </p:nvSpPr>
        <p:spPr>
          <a:xfrm>
            <a:off x="838200" y="1825625"/>
            <a:ext cx="56472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Arial"/>
              <a:buNone/>
            </a:pPr>
            <a:r>
              <a:rPr b="1" lang="en-IN" sz="2600">
                <a:latin typeface="Times New Roman"/>
                <a:ea typeface="Times New Roman"/>
                <a:cs typeface="Times New Roman"/>
                <a:sym typeface="Times New Roman"/>
              </a:rPr>
              <a:t>Masking</a:t>
            </a:r>
            <a:r>
              <a:rPr lang="en-IN" sz="2600">
                <a:latin typeface="Times New Roman"/>
                <a:ea typeface="Times New Roman"/>
                <a:cs typeface="Times New Roman"/>
                <a:sym typeface="Times New Roman"/>
              </a:rPr>
              <a:t>: Here, a separate mask defines the region of interest. </a:t>
            </a:r>
            <a:r>
              <a:rPr b="1" lang="en-IN" sz="2600">
                <a:latin typeface="Times New Roman"/>
                <a:ea typeface="Times New Roman"/>
                <a:cs typeface="Times New Roman"/>
                <a:sym typeface="Times New Roman"/>
              </a:rPr>
              <a:t>The image is filtered only within this mask, enhancing contrast in specific areas while preserving details elsewhere</a:t>
            </a:r>
            <a:r>
              <a:rPr lang="en-IN" sz="2600">
                <a:latin typeface="Times New Roman"/>
                <a:ea typeface="Times New Roman"/>
                <a:cs typeface="Times New Roman"/>
                <a:sym typeface="Times New Roman"/>
              </a:rPr>
              <a:t>. Unsharp masking is a popular example where a blurred version of the image is subtracted from the original, highlighting sharpened edges.</a:t>
            </a:r>
            <a:endParaRPr sz="2600">
              <a:latin typeface="Times New Roman"/>
              <a:ea typeface="Times New Roman"/>
              <a:cs typeface="Times New Roman"/>
              <a:sym typeface="Times New Roman"/>
            </a:endParaRPr>
          </a:p>
        </p:txBody>
      </p:sp>
      <p:grpSp>
        <p:nvGrpSpPr>
          <p:cNvPr id="233" name="Google Shape;233;p23"/>
          <p:cNvGrpSpPr/>
          <p:nvPr/>
        </p:nvGrpSpPr>
        <p:grpSpPr>
          <a:xfrm>
            <a:off x="0" y="6226827"/>
            <a:ext cx="12191758" cy="1989369"/>
            <a:chOff x="0" y="-85725"/>
            <a:chExt cx="4816592" cy="898500"/>
          </a:xfrm>
        </p:grpSpPr>
        <p:sp>
          <p:nvSpPr>
            <p:cNvPr id="234" name="Google Shape;234;p23"/>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23"/>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6" name="Google Shape;236;p23"/>
          <p:cNvGrpSpPr/>
          <p:nvPr/>
        </p:nvGrpSpPr>
        <p:grpSpPr>
          <a:xfrm>
            <a:off x="-1" y="6496304"/>
            <a:ext cx="12191830" cy="1467520"/>
            <a:chOff x="0" y="-85725"/>
            <a:chExt cx="5024865" cy="898500"/>
          </a:xfrm>
        </p:grpSpPr>
        <p:sp>
          <p:nvSpPr>
            <p:cNvPr id="237" name="Google Shape;237;p23"/>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23"/>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9" name="Google Shape;239;p23"/>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240" name="Google Shape;240;p23"/>
          <p:cNvPicPr preferRelativeResize="0"/>
          <p:nvPr/>
        </p:nvPicPr>
        <p:blipFill>
          <a:blip r:embed="rId3">
            <a:alphaModFix/>
          </a:blip>
          <a:stretch>
            <a:fillRect/>
          </a:stretch>
        </p:blipFill>
        <p:spPr>
          <a:xfrm>
            <a:off x="6822794" y="2507344"/>
            <a:ext cx="4249951" cy="251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b="1" lang="en-IN" sz="2600">
                <a:latin typeface="Times New Roman"/>
                <a:ea typeface="Times New Roman"/>
                <a:cs typeface="Times New Roman"/>
                <a:sym typeface="Times New Roman"/>
              </a:rPr>
              <a:t>3. </a:t>
            </a:r>
            <a:r>
              <a:rPr b="1" lang="en-IN" sz="2600" u="sng">
                <a:latin typeface="Times New Roman"/>
                <a:ea typeface="Times New Roman"/>
                <a:cs typeface="Times New Roman"/>
                <a:sym typeface="Times New Roman"/>
              </a:rPr>
              <a:t>Frequency Domain Enhancement</a:t>
            </a:r>
            <a:r>
              <a:rPr lang="en-IN" sz="2600">
                <a:latin typeface="Times New Roman"/>
                <a:ea typeface="Times New Roman"/>
                <a:cs typeface="Times New Roman"/>
                <a:sym typeface="Times New Roman"/>
              </a:rPr>
              <a:t>: </a:t>
            </a:r>
            <a:endParaRPr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Frequency domain enhancement utilizes the Fourier transform to manipulate an image's frequency components for targeted manipulation. </a:t>
            </a:r>
            <a:endParaRPr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Images in the </a:t>
            </a:r>
            <a:r>
              <a:rPr i="1" lang="en-IN" sz="2600">
                <a:latin typeface="Times New Roman"/>
                <a:ea typeface="Times New Roman"/>
                <a:cs typeface="Times New Roman"/>
                <a:sym typeface="Times New Roman"/>
              </a:rPr>
              <a:t>spatial domain</a:t>
            </a:r>
            <a:r>
              <a:rPr lang="en-IN" sz="2600">
                <a:latin typeface="Times New Roman"/>
                <a:ea typeface="Times New Roman"/>
                <a:cs typeface="Times New Roman"/>
                <a:sym typeface="Times New Roman"/>
              </a:rPr>
              <a:t> (normal view) are converted to the frequency domain, where information is represented by </a:t>
            </a:r>
            <a:r>
              <a:rPr i="1" lang="en-IN" sz="2600">
                <a:latin typeface="Times New Roman"/>
                <a:ea typeface="Times New Roman"/>
                <a:cs typeface="Times New Roman"/>
                <a:sym typeface="Times New Roman"/>
              </a:rPr>
              <a:t>frequency </a:t>
            </a:r>
            <a:r>
              <a:rPr lang="en-IN" sz="2600">
                <a:latin typeface="Times New Roman"/>
                <a:ea typeface="Times New Roman"/>
                <a:cs typeface="Times New Roman"/>
                <a:sym typeface="Times New Roman"/>
              </a:rPr>
              <a:t>and </a:t>
            </a:r>
            <a:r>
              <a:rPr i="1" lang="en-IN" sz="2600">
                <a:latin typeface="Times New Roman"/>
                <a:ea typeface="Times New Roman"/>
                <a:cs typeface="Times New Roman"/>
                <a:sym typeface="Times New Roman"/>
              </a:rPr>
              <a:t>intensity</a:t>
            </a:r>
            <a:r>
              <a:rPr lang="en-IN" sz="2600">
                <a:latin typeface="Times New Roman"/>
                <a:ea typeface="Times New Roman"/>
                <a:cs typeface="Times New Roman"/>
                <a:sym typeface="Times New Roman"/>
              </a:rPr>
              <a:t>. </a:t>
            </a:r>
            <a:endParaRPr sz="2600">
              <a:latin typeface="Times New Roman"/>
              <a:ea typeface="Times New Roman"/>
              <a:cs typeface="Times New Roman"/>
              <a:sym typeface="Times New Roman"/>
            </a:endParaRPr>
          </a:p>
        </p:txBody>
      </p:sp>
      <p:grpSp>
        <p:nvGrpSpPr>
          <p:cNvPr id="246" name="Google Shape;246;p24"/>
          <p:cNvGrpSpPr/>
          <p:nvPr/>
        </p:nvGrpSpPr>
        <p:grpSpPr>
          <a:xfrm>
            <a:off x="0" y="6226827"/>
            <a:ext cx="12191758" cy="1989369"/>
            <a:chOff x="0" y="-85725"/>
            <a:chExt cx="4816592" cy="898500"/>
          </a:xfrm>
        </p:grpSpPr>
        <p:sp>
          <p:nvSpPr>
            <p:cNvPr id="247" name="Google Shape;247;p24"/>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24"/>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9" name="Google Shape;249;p24"/>
          <p:cNvGrpSpPr/>
          <p:nvPr/>
        </p:nvGrpSpPr>
        <p:grpSpPr>
          <a:xfrm>
            <a:off x="-1" y="6496304"/>
            <a:ext cx="12191830" cy="1467520"/>
            <a:chOff x="0" y="-85725"/>
            <a:chExt cx="5024865" cy="898500"/>
          </a:xfrm>
        </p:grpSpPr>
        <p:sp>
          <p:nvSpPr>
            <p:cNvPr id="250" name="Google Shape;250;p24"/>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24"/>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2" name="Google Shape;252;p24"/>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253" name="Google Shape;253;p24"/>
          <p:cNvPicPr preferRelativeResize="0"/>
          <p:nvPr/>
        </p:nvPicPr>
        <p:blipFill>
          <a:blip r:embed="rId3">
            <a:alphaModFix/>
          </a:blip>
          <a:stretch>
            <a:fillRect/>
          </a:stretch>
        </p:blipFill>
        <p:spPr>
          <a:xfrm>
            <a:off x="1862150" y="3731150"/>
            <a:ext cx="7686675" cy="1238250"/>
          </a:xfrm>
          <a:prstGeom prst="rect">
            <a:avLst/>
          </a:prstGeom>
          <a:noFill/>
          <a:ln>
            <a:noFill/>
          </a:ln>
        </p:spPr>
      </p:pic>
      <p:pic>
        <p:nvPicPr>
          <p:cNvPr id="254" name="Google Shape;254;p24"/>
          <p:cNvPicPr preferRelativeResize="0"/>
          <p:nvPr/>
        </p:nvPicPr>
        <p:blipFill>
          <a:blip r:embed="rId4">
            <a:alphaModFix/>
          </a:blip>
          <a:stretch>
            <a:fillRect/>
          </a:stretch>
        </p:blipFill>
        <p:spPr>
          <a:xfrm>
            <a:off x="1076325" y="4969388"/>
            <a:ext cx="10039350" cy="295275"/>
          </a:xfrm>
          <a:prstGeom prst="rect">
            <a:avLst/>
          </a:prstGeom>
          <a:noFill/>
          <a:ln>
            <a:noFill/>
          </a:ln>
        </p:spPr>
      </p:pic>
      <p:pic>
        <p:nvPicPr>
          <p:cNvPr id="255" name="Google Shape;255;p24"/>
          <p:cNvPicPr preferRelativeResize="0"/>
          <p:nvPr/>
        </p:nvPicPr>
        <p:blipFill>
          <a:blip r:embed="rId5">
            <a:alphaModFix/>
          </a:blip>
          <a:stretch>
            <a:fillRect/>
          </a:stretch>
        </p:blipFill>
        <p:spPr>
          <a:xfrm>
            <a:off x="1139525" y="5352125"/>
            <a:ext cx="2925743" cy="29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idx="1" type="body"/>
          </p:nvPr>
        </p:nvSpPr>
        <p:spPr>
          <a:xfrm>
            <a:off x="838200" y="1825625"/>
            <a:ext cx="52725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b="1" lang="en-IN" sz="2600">
                <a:latin typeface="Times New Roman"/>
                <a:ea typeface="Times New Roman"/>
                <a:cs typeface="Times New Roman"/>
                <a:sym typeface="Times New Roman"/>
              </a:rPr>
              <a:t>High-Pass Filtering (Sharpening)</a:t>
            </a:r>
            <a:r>
              <a:rPr lang="en-IN" sz="2600">
                <a:latin typeface="Times New Roman"/>
                <a:ea typeface="Times New Roman"/>
                <a:cs typeface="Times New Roman"/>
                <a:sym typeface="Times New Roman"/>
              </a:rPr>
              <a:t>: Boosts high frequencies, sharpening edges and details.</a:t>
            </a:r>
            <a:endParaRPr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b="1" lang="en-IN" sz="2600">
                <a:latin typeface="Times New Roman"/>
                <a:ea typeface="Times New Roman"/>
                <a:cs typeface="Times New Roman"/>
                <a:sym typeface="Times New Roman"/>
              </a:rPr>
              <a:t>Low-Pass Filtering (Smoothing)</a:t>
            </a:r>
            <a:r>
              <a:rPr lang="en-IN" sz="2600">
                <a:latin typeface="Times New Roman"/>
                <a:ea typeface="Times New Roman"/>
                <a:cs typeface="Times New Roman"/>
                <a:sym typeface="Times New Roman"/>
              </a:rPr>
              <a:t>: Suppresses high frequencies, reducing noise and blurring details.</a:t>
            </a:r>
            <a:endParaRPr sz="2600">
              <a:latin typeface="Times New Roman"/>
              <a:ea typeface="Times New Roman"/>
              <a:cs typeface="Times New Roman"/>
              <a:sym typeface="Times New Roman"/>
            </a:endParaRPr>
          </a:p>
        </p:txBody>
      </p:sp>
      <p:grpSp>
        <p:nvGrpSpPr>
          <p:cNvPr id="261" name="Google Shape;261;p25"/>
          <p:cNvGrpSpPr/>
          <p:nvPr/>
        </p:nvGrpSpPr>
        <p:grpSpPr>
          <a:xfrm>
            <a:off x="0" y="6226827"/>
            <a:ext cx="12191758" cy="1989369"/>
            <a:chOff x="0" y="-85725"/>
            <a:chExt cx="4816592" cy="898500"/>
          </a:xfrm>
        </p:grpSpPr>
        <p:sp>
          <p:nvSpPr>
            <p:cNvPr id="262" name="Google Shape;262;p25"/>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25"/>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4" name="Google Shape;264;p25"/>
          <p:cNvGrpSpPr/>
          <p:nvPr/>
        </p:nvGrpSpPr>
        <p:grpSpPr>
          <a:xfrm>
            <a:off x="-1" y="6496304"/>
            <a:ext cx="12191830" cy="1467520"/>
            <a:chOff x="0" y="-85725"/>
            <a:chExt cx="5024865" cy="898500"/>
          </a:xfrm>
        </p:grpSpPr>
        <p:sp>
          <p:nvSpPr>
            <p:cNvPr id="265" name="Google Shape;265;p25"/>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5"/>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 name="Google Shape;267;p25"/>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268" name="Google Shape;268;p25"/>
          <p:cNvPicPr preferRelativeResize="0"/>
          <p:nvPr/>
        </p:nvPicPr>
        <p:blipFill rotWithShape="1">
          <a:blip r:embed="rId3">
            <a:alphaModFix/>
          </a:blip>
          <a:srcRect b="-10565" l="-106826" r="100000" t="3738"/>
          <a:stretch/>
        </p:blipFill>
        <p:spPr>
          <a:xfrm>
            <a:off x="838200" y="4085875"/>
            <a:ext cx="5453176" cy="2232900"/>
          </a:xfrm>
          <a:prstGeom prst="rect">
            <a:avLst/>
          </a:prstGeom>
          <a:noFill/>
          <a:ln>
            <a:noFill/>
          </a:ln>
        </p:spPr>
      </p:pic>
      <p:pic>
        <p:nvPicPr>
          <p:cNvPr id="269" name="Google Shape;269;p25"/>
          <p:cNvPicPr preferRelativeResize="0"/>
          <p:nvPr/>
        </p:nvPicPr>
        <p:blipFill>
          <a:blip r:embed="rId4">
            <a:alphaModFix/>
          </a:blip>
          <a:stretch>
            <a:fillRect/>
          </a:stretch>
        </p:blipFill>
        <p:spPr>
          <a:xfrm>
            <a:off x="6263100" y="1843225"/>
            <a:ext cx="5244766" cy="2090250"/>
          </a:xfrm>
          <a:prstGeom prst="rect">
            <a:avLst/>
          </a:prstGeom>
          <a:noFill/>
          <a:ln>
            <a:noFill/>
          </a:ln>
        </p:spPr>
      </p:pic>
      <p:pic>
        <p:nvPicPr>
          <p:cNvPr id="270" name="Google Shape;270;p25"/>
          <p:cNvPicPr preferRelativeResize="0"/>
          <p:nvPr/>
        </p:nvPicPr>
        <p:blipFill>
          <a:blip r:embed="rId5">
            <a:alphaModFix/>
          </a:blip>
          <a:stretch>
            <a:fillRect/>
          </a:stretch>
        </p:blipFill>
        <p:spPr>
          <a:xfrm>
            <a:off x="6441901" y="4085050"/>
            <a:ext cx="4911899" cy="21518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We have till now seen the methodologies used in the enhancement of images. </a:t>
            </a:r>
            <a:endParaRPr>
              <a:latin typeface="Times New Roman"/>
              <a:ea typeface="Times New Roman"/>
              <a:cs typeface="Times New Roman"/>
              <a:sym typeface="Times New Roman"/>
            </a:endParaRPr>
          </a:p>
          <a:p>
            <a:pPr indent="-342900" lvl="0" marL="457200" rtl="0" algn="l">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We now will see, the </a:t>
            </a:r>
            <a:r>
              <a:rPr b="1" lang="en-IN">
                <a:latin typeface="Times New Roman"/>
                <a:ea typeface="Times New Roman"/>
                <a:cs typeface="Times New Roman"/>
                <a:sym typeface="Times New Roman"/>
              </a:rPr>
              <a:t>implementation </a:t>
            </a:r>
            <a:r>
              <a:rPr lang="en-IN">
                <a:latin typeface="Times New Roman"/>
                <a:ea typeface="Times New Roman"/>
                <a:cs typeface="Times New Roman"/>
                <a:sym typeface="Times New Roman"/>
              </a:rPr>
              <a:t>of the mentioned methodologies in various platforms, commonly used being </a:t>
            </a:r>
            <a:r>
              <a:rPr i="1" lang="en-IN" u="sng">
                <a:latin typeface="Times New Roman"/>
                <a:ea typeface="Times New Roman"/>
                <a:cs typeface="Times New Roman"/>
                <a:sym typeface="Times New Roman"/>
              </a:rPr>
              <a:t>Python </a:t>
            </a:r>
            <a:r>
              <a:rPr lang="en-IN">
                <a:latin typeface="Times New Roman"/>
                <a:ea typeface="Times New Roman"/>
                <a:cs typeface="Times New Roman"/>
                <a:sym typeface="Times New Roman"/>
              </a:rPr>
              <a:t>and </a:t>
            </a:r>
            <a:r>
              <a:rPr i="1" lang="en-IN" u="sng">
                <a:latin typeface="Times New Roman"/>
                <a:ea typeface="Times New Roman"/>
                <a:cs typeface="Times New Roman"/>
                <a:sym typeface="Times New Roman"/>
              </a:rPr>
              <a:t>MATLAB</a:t>
            </a:r>
            <a:r>
              <a:rPr lang="en-I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grpSp>
        <p:nvGrpSpPr>
          <p:cNvPr id="276" name="Google Shape;276;p26"/>
          <p:cNvGrpSpPr/>
          <p:nvPr/>
        </p:nvGrpSpPr>
        <p:grpSpPr>
          <a:xfrm>
            <a:off x="0" y="6226827"/>
            <a:ext cx="12191758" cy="1989369"/>
            <a:chOff x="0" y="-85725"/>
            <a:chExt cx="4816592" cy="898500"/>
          </a:xfrm>
        </p:grpSpPr>
        <p:sp>
          <p:nvSpPr>
            <p:cNvPr id="277" name="Google Shape;277;p26"/>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6"/>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79" name="Google Shape;279;p26"/>
          <p:cNvGrpSpPr/>
          <p:nvPr/>
        </p:nvGrpSpPr>
        <p:grpSpPr>
          <a:xfrm>
            <a:off x="-1" y="6496304"/>
            <a:ext cx="12191830" cy="1467520"/>
            <a:chOff x="0" y="-85725"/>
            <a:chExt cx="5024865" cy="898500"/>
          </a:xfrm>
        </p:grpSpPr>
        <p:sp>
          <p:nvSpPr>
            <p:cNvPr id="280" name="Google Shape;280;p26"/>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26"/>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2" name="Google Shape;282;p26"/>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pic>
        <p:nvPicPr>
          <p:cNvPr id="283" name="Google Shape;283;p26"/>
          <p:cNvPicPr preferRelativeResize="0"/>
          <p:nvPr/>
        </p:nvPicPr>
        <p:blipFill>
          <a:blip r:embed="rId3">
            <a:alphaModFix/>
          </a:blip>
          <a:stretch>
            <a:fillRect/>
          </a:stretch>
        </p:blipFill>
        <p:spPr>
          <a:xfrm>
            <a:off x="2122050" y="3960225"/>
            <a:ext cx="2083525" cy="2075200"/>
          </a:xfrm>
          <a:prstGeom prst="rect">
            <a:avLst/>
          </a:prstGeom>
          <a:noFill/>
          <a:ln>
            <a:noFill/>
          </a:ln>
        </p:spPr>
      </p:pic>
      <p:pic>
        <p:nvPicPr>
          <p:cNvPr id="284" name="Google Shape;284;p26"/>
          <p:cNvPicPr preferRelativeResize="0"/>
          <p:nvPr/>
        </p:nvPicPr>
        <p:blipFill>
          <a:blip r:embed="rId4">
            <a:alphaModFix/>
          </a:blip>
          <a:stretch>
            <a:fillRect/>
          </a:stretch>
        </p:blipFill>
        <p:spPr>
          <a:xfrm>
            <a:off x="4592435" y="4334975"/>
            <a:ext cx="6519840" cy="132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7"/>
          <p:cNvSpPr txBox="1"/>
          <p:nvPr>
            <p:ph idx="1" type="body"/>
          </p:nvPr>
        </p:nvSpPr>
        <p:spPr>
          <a:xfrm>
            <a:off x="838200" y="1825625"/>
            <a:ext cx="6115500" cy="4351200"/>
          </a:xfrm>
          <a:prstGeom prst="rect">
            <a:avLst/>
          </a:prstGeom>
          <a:noFill/>
          <a:ln>
            <a:noFill/>
          </a:ln>
        </p:spPr>
        <p:txBody>
          <a:bodyPr anchorCtr="0" anchor="t" bIns="45700" lIns="91425" spcFirstLastPara="1" rIns="91425" wrap="square" tIns="45700">
            <a:normAutofit fontScale="77500" lnSpcReduction="20000"/>
          </a:bodyPr>
          <a:lstStyle/>
          <a:p>
            <a:pPr indent="-50800" lvl="0" marL="228600" rtl="0" algn="l">
              <a:lnSpc>
                <a:spcPct val="90000"/>
              </a:lnSpc>
              <a:spcBef>
                <a:spcPts val="0"/>
              </a:spcBef>
              <a:spcAft>
                <a:spcPts val="0"/>
              </a:spcAft>
              <a:buClr>
                <a:schemeClr val="dk1"/>
              </a:buClr>
              <a:buSzPct val="105890"/>
              <a:buNone/>
            </a:pPr>
            <a:r>
              <a:rPr lang="en-IN" sz="2644">
                <a:latin typeface="Times New Roman"/>
                <a:ea typeface="Times New Roman"/>
                <a:cs typeface="Times New Roman"/>
                <a:sym typeface="Times New Roman"/>
              </a:rPr>
              <a:t>Showing the codes (MATLAB) for executing </a:t>
            </a:r>
            <a:r>
              <a:rPr i="1" lang="en-IN" sz="2644">
                <a:latin typeface="Times New Roman"/>
                <a:ea typeface="Times New Roman"/>
                <a:cs typeface="Times New Roman"/>
                <a:sym typeface="Times New Roman"/>
              </a:rPr>
              <a:t>low-pass frequency</a:t>
            </a:r>
            <a:r>
              <a:rPr lang="en-IN" sz="2644">
                <a:latin typeface="Times New Roman"/>
                <a:ea typeface="Times New Roman"/>
                <a:cs typeface="Times New Roman"/>
                <a:sym typeface="Times New Roman"/>
              </a:rPr>
              <a:t>:</a:t>
            </a:r>
            <a:endParaRPr sz="2644">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ct val="116666"/>
              <a:buNone/>
            </a:pPr>
            <a:r>
              <a:t/>
            </a:r>
            <a:endParaRPr sz="2400">
              <a:latin typeface="Times New Roman"/>
              <a:ea typeface="Times New Roman"/>
              <a:cs typeface="Times New Roman"/>
              <a:sym typeface="Times New Roman"/>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Y = filter2(h,X)</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Y = filter2(h,X,shape)</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img = imread('cameraman.tif');</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imgd = im2double(img);   % imgd in [0,1]</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f = ones(3,3)/9;</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img1 = filter2(</a:t>
            </a:r>
            <a:r>
              <a:rPr lang="en-IN" sz="1930">
                <a:solidFill>
                  <a:srgbClr val="0000FF"/>
                </a:solidFill>
                <a:highlight>
                  <a:srgbClr val="F8F8F8"/>
                </a:highlight>
                <a:latin typeface="Courier New"/>
                <a:ea typeface="Courier New"/>
                <a:cs typeface="Courier New"/>
                <a:sym typeface="Courier New"/>
              </a:rPr>
              <a:t>f</a:t>
            </a:r>
            <a:r>
              <a:rPr lang="en-IN" sz="1930">
                <a:solidFill>
                  <a:srgbClr val="323232"/>
                </a:solidFill>
                <a:highlight>
                  <a:srgbClr val="F8F8F8"/>
                </a:highlight>
                <a:latin typeface="Courier New"/>
                <a:ea typeface="Courier New"/>
                <a:cs typeface="Courier New"/>
                <a:sym typeface="Courier New"/>
              </a:rPr>
              <a:t>, imgd);</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subplot(121);imshow(img);</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56978"/>
              <a:buNone/>
            </a:pPr>
            <a:r>
              <a:rPr lang="en-IN" sz="1930">
                <a:solidFill>
                  <a:srgbClr val="323232"/>
                </a:solidFill>
                <a:highlight>
                  <a:srgbClr val="F8F8F8"/>
                </a:highlight>
                <a:latin typeface="Courier New"/>
                <a:ea typeface="Courier New"/>
                <a:cs typeface="Courier New"/>
                <a:sym typeface="Courier New"/>
              </a:rPr>
              <a:t>subplot(122);imshow(img1);</a:t>
            </a:r>
            <a:endParaRPr sz="1930">
              <a:solidFill>
                <a:srgbClr val="323232"/>
              </a:solidFill>
              <a:highlight>
                <a:srgbClr val="F8F8F8"/>
              </a:highlight>
              <a:latin typeface="Courier New"/>
              <a:ea typeface="Courier New"/>
              <a:cs typeface="Courier New"/>
              <a:sym typeface="Courier New"/>
            </a:endParaRPr>
          </a:p>
          <a:p>
            <a:pPr indent="0" lvl="0" marL="190500" marR="190500" rtl="0" algn="l">
              <a:lnSpc>
                <a:spcPct val="142857"/>
              </a:lnSpc>
              <a:spcBef>
                <a:spcPts val="800"/>
              </a:spcBef>
              <a:spcAft>
                <a:spcPts val="0"/>
              </a:spcAft>
              <a:buClr>
                <a:schemeClr val="dk1"/>
              </a:buClr>
              <a:buSzPct val="95652"/>
              <a:buFont typeface="Arial"/>
              <a:buNone/>
            </a:pPr>
            <a:r>
              <a:t/>
            </a:r>
            <a:endParaRPr sz="1150">
              <a:solidFill>
                <a:srgbClr val="323232"/>
              </a:solidFill>
              <a:highlight>
                <a:srgbClr val="F8F8F8"/>
              </a:highlight>
              <a:latin typeface="Courier New"/>
              <a:ea typeface="Courier New"/>
              <a:cs typeface="Courier New"/>
              <a:sym typeface="Courier New"/>
            </a:endParaRPr>
          </a:p>
          <a:p>
            <a:pPr indent="-50800" lvl="0" marL="228600" rtl="0" algn="l">
              <a:lnSpc>
                <a:spcPct val="90000"/>
              </a:lnSpc>
              <a:spcBef>
                <a:spcPts val="800"/>
              </a:spcBef>
              <a:spcAft>
                <a:spcPts val="0"/>
              </a:spcAft>
              <a:buClr>
                <a:schemeClr val="dk1"/>
              </a:buClr>
              <a:buSzPct val="116666"/>
              <a:buNone/>
            </a:pPr>
            <a:r>
              <a:t/>
            </a:r>
            <a:endParaRPr sz="2400">
              <a:latin typeface="Times New Roman"/>
              <a:ea typeface="Times New Roman"/>
              <a:cs typeface="Times New Roman"/>
              <a:sym typeface="Times New Roman"/>
            </a:endParaRPr>
          </a:p>
        </p:txBody>
      </p:sp>
      <p:grpSp>
        <p:nvGrpSpPr>
          <p:cNvPr id="290" name="Google Shape;290;p27"/>
          <p:cNvGrpSpPr/>
          <p:nvPr/>
        </p:nvGrpSpPr>
        <p:grpSpPr>
          <a:xfrm>
            <a:off x="0" y="6226827"/>
            <a:ext cx="12191758" cy="1989369"/>
            <a:chOff x="0" y="-85725"/>
            <a:chExt cx="4816592" cy="898500"/>
          </a:xfrm>
        </p:grpSpPr>
        <p:sp>
          <p:nvSpPr>
            <p:cNvPr id="291" name="Google Shape;291;p27"/>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27"/>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3" name="Google Shape;293;p27"/>
          <p:cNvGrpSpPr/>
          <p:nvPr/>
        </p:nvGrpSpPr>
        <p:grpSpPr>
          <a:xfrm>
            <a:off x="-1" y="6496304"/>
            <a:ext cx="12191830" cy="1467520"/>
            <a:chOff x="0" y="-85725"/>
            <a:chExt cx="5024865" cy="898500"/>
          </a:xfrm>
        </p:grpSpPr>
        <p:sp>
          <p:nvSpPr>
            <p:cNvPr id="294" name="Google Shape;294;p27"/>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27"/>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6" name="Google Shape;296;p27"/>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pic>
        <p:nvPicPr>
          <p:cNvPr id="297" name="Google Shape;297;p27"/>
          <p:cNvPicPr preferRelativeResize="0"/>
          <p:nvPr/>
        </p:nvPicPr>
        <p:blipFill>
          <a:blip r:embed="rId3">
            <a:alphaModFix/>
          </a:blip>
          <a:stretch>
            <a:fillRect/>
          </a:stretch>
        </p:blipFill>
        <p:spPr>
          <a:xfrm>
            <a:off x="6254526" y="3017650"/>
            <a:ext cx="4911899" cy="21518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70000"/>
              </a:lnSpc>
              <a:spcBef>
                <a:spcPts val="0"/>
              </a:spcBef>
              <a:spcAft>
                <a:spcPts val="0"/>
              </a:spcAft>
              <a:buClr>
                <a:schemeClr val="dk1"/>
              </a:buClr>
              <a:buSzPts val="1750"/>
              <a:buNone/>
            </a:pPr>
            <a:r>
              <a:rPr lang="en-IN" sz="2125">
                <a:latin typeface="Times New Roman"/>
                <a:ea typeface="Times New Roman"/>
                <a:cs typeface="Times New Roman"/>
                <a:sym typeface="Times New Roman"/>
              </a:rPr>
              <a:t>Showing the codes (Python) for executing </a:t>
            </a:r>
            <a:r>
              <a:rPr i="1" lang="en-IN" sz="2125">
                <a:latin typeface="Times New Roman"/>
                <a:ea typeface="Times New Roman"/>
                <a:cs typeface="Times New Roman"/>
                <a:sym typeface="Times New Roman"/>
              </a:rPr>
              <a:t>Contrast Stretching</a:t>
            </a:r>
            <a:r>
              <a:rPr lang="en-IN" sz="2250"/>
              <a:t>:</a:t>
            </a:r>
            <a:endParaRPr sz="2250"/>
          </a:p>
          <a:p>
            <a:pPr indent="0" lvl="0" marL="0" rtl="0" algn="l">
              <a:lnSpc>
                <a:spcPct val="95000"/>
              </a:lnSpc>
              <a:spcBef>
                <a:spcPts val="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Example Python Program for contrast stretching</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from PIL import Image</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934">
                <a:solidFill>
                  <a:srgbClr val="333333"/>
                </a:solidFill>
                <a:highlight>
                  <a:srgbClr val="F3F3F3"/>
                </a:highlight>
                <a:latin typeface="Arial"/>
                <a:ea typeface="Arial"/>
                <a:cs typeface="Arial"/>
                <a:sym typeface="Arial"/>
              </a:rPr>
              <a:t> </a:t>
            </a:r>
            <a:endParaRPr sz="934">
              <a:solidFill>
                <a:srgbClr val="333333"/>
              </a:solidFill>
              <a:highlight>
                <a:srgbClr val="F3F3F3"/>
              </a:highlight>
              <a:latin typeface="Arial"/>
              <a:ea typeface="Arial"/>
              <a:cs typeface="Arial"/>
              <a:sym typeface="Arial"/>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Method to process the red band of the image</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def normalizeRed(intensity):</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iI  	= intensity</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minI	= 86</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maxI	= 230</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934">
                <a:solidFill>
                  <a:srgbClr val="333333"/>
                </a:solidFill>
                <a:highlight>
                  <a:srgbClr val="F3F3F3"/>
                </a:highlight>
                <a:latin typeface="Arial"/>
                <a:ea typeface="Arial"/>
                <a:cs typeface="Arial"/>
                <a:sym typeface="Arial"/>
              </a:rPr>
              <a:t> </a:t>
            </a:r>
            <a:endParaRPr sz="934">
              <a:solidFill>
                <a:srgbClr val="333333"/>
              </a:solidFill>
              <a:highlight>
                <a:srgbClr val="F3F3F3"/>
              </a:highlight>
              <a:latin typeface="Arial"/>
              <a:ea typeface="Arial"/>
              <a:cs typeface="Arial"/>
              <a:sym typeface="Arial"/>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minO	= 0</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maxO	= 255</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934">
                <a:solidFill>
                  <a:srgbClr val="333333"/>
                </a:solidFill>
                <a:highlight>
                  <a:srgbClr val="F3F3F3"/>
                </a:highlight>
                <a:latin typeface="Arial"/>
                <a:ea typeface="Arial"/>
                <a:cs typeface="Arial"/>
                <a:sym typeface="Arial"/>
              </a:rPr>
              <a:t> </a:t>
            </a:r>
            <a:endParaRPr sz="934">
              <a:solidFill>
                <a:srgbClr val="333333"/>
              </a:solidFill>
              <a:highlight>
                <a:srgbClr val="F3F3F3"/>
              </a:highlight>
              <a:latin typeface="Arial"/>
              <a:ea typeface="Arial"/>
              <a:cs typeface="Arial"/>
              <a:sym typeface="Arial"/>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iO  	= (iI-minI)*(((maxO-minO)/(maxI-minI))+minO)</a:t>
            </a:r>
            <a:endParaRPr sz="1122">
              <a:solidFill>
                <a:srgbClr val="333333"/>
              </a:solidFill>
              <a:highlight>
                <a:srgbClr val="F3F3F3"/>
              </a:highlight>
              <a:latin typeface="Courier New"/>
              <a:ea typeface="Courier New"/>
              <a:cs typeface="Courier New"/>
              <a:sym typeface="Courier New"/>
            </a:endParaRPr>
          </a:p>
          <a:p>
            <a:pPr indent="0" lvl="0" marL="0" rtl="0" algn="l">
              <a:lnSpc>
                <a:spcPct val="95000"/>
              </a:lnSpc>
              <a:spcBef>
                <a:spcPts val="800"/>
              </a:spcBef>
              <a:spcAft>
                <a:spcPts val="0"/>
              </a:spcAft>
              <a:buSzPts val="688"/>
              <a:buNone/>
            </a:pPr>
            <a:r>
              <a:rPr lang="en-IN" sz="1122">
                <a:solidFill>
                  <a:srgbClr val="333333"/>
                </a:solidFill>
                <a:highlight>
                  <a:srgbClr val="F3F3F3"/>
                </a:highlight>
                <a:latin typeface="Courier New"/>
                <a:ea typeface="Courier New"/>
                <a:cs typeface="Courier New"/>
                <a:sym typeface="Courier New"/>
              </a:rPr>
              <a:t>	return iO</a:t>
            </a:r>
            <a:endParaRPr sz="1122">
              <a:solidFill>
                <a:srgbClr val="333333"/>
              </a:solidFill>
              <a:highlight>
                <a:srgbClr val="F3F3F3"/>
              </a:highlight>
              <a:latin typeface="Courier New"/>
              <a:ea typeface="Courier New"/>
              <a:cs typeface="Courier New"/>
              <a:sym typeface="Courier New"/>
            </a:endParaRPr>
          </a:p>
          <a:p>
            <a:pPr indent="-50800" lvl="0" marL="228600" rtl="0" algn="l">
              <a:lnSpc>
                <a:spcPct val="70000"/>
              </a:lnSpc>
              <a:spcBef>
                <a:spcPts val="800"/>
              </a:spcBef>
              <a:spcAft>
                <a:spcPts val="0"/>
              </a:spcAft>
              <a:buClr>
                <a:schemeClr val="dk1"/>
              </a:buClr>
              <a:buSzPts val="1750"/>
              <a:buNone/>
            </a:pPr>
            <a:r>
              <a:t/>
            </a:r>
            <a:endParaRPr sz="1850"/>
          </a:p>
        </p:txBody>
      </p:sp>
      <p:grpSp>
        <p:nvGrpSpPr>
          <p:cNvPr id="303" name="Google Shape;303;p28"/>
          <p:cNvGrpSpPr/>
          <p:nvPr/>
        </p:nvGrpSpPr>
        <p:grpSpPr>
          <a:xfrm>
            <a:off x="0" y="6226827"/>
            <a:ext cx="12191758" cy="1989369"/>
            <a:chOff x="0" y="-85725"/>
            <a:chExt cx="4816592" cy="898500"/>
          </a:xfrm>
        </p:grpSpPr>
        <p:sp>
          <p:nvSpPr>
            <p:cNvPr id="304" name="Google Shape;304;p28"/>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28"/>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6" name="Google Shape;306;p28"/>
          <p:cNvGrpSpPr/>
          <p:nvPr/>
        </p:nvGrpSpPr>
        <p:grpSpPr>
          <a:xfrm>
            <a:off x="-1" y="6496304"/>
            <a:ext cx="12191830" cy="1467520"/>
            <a:chOff x="0" y="-85725"/>
            <a:chExt cx="5024865" cy="898500"/>
          </a:xfrm>
        </p:grpSpPr>
        <p:sp>
          <p:nvSpPr>
            <p:cNvPr id="307" name="Google Shape;307;p28"/>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28"/>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9" name="Google Shape;309;p28"/>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pic>
        <p:nvPicPr>
          <p:cNvPr id="310" name="Google Shape;310;p28"/>
          <p:cNvPicPr preferRelativeResize="0"/>
          <p:nvPr/>
        </p:nvPicPr>
        <p:blipFill>
          <a:blip r:embed="rId3">
            <a:alphaModFix/>
          </a:blip>
          <a:stretch>
            <a:fillRect/>
          </a:stretch>
        </p:blipFill>
        <p:spPr>
          <a:xfrm>
            <a:off x="8414725" y="3953025"/>
            <a:ext cx="3233575" cy="2247100"/>
          </a:xfrm>
          <a:prstGeom prst="rect">
            <a:avLst/>
          </a:prstGeom>
          <a:noFill/>
          <a:ln>
            <a:noFill/>
          </a:ln>
        </p:spPr>
      </p:pic>
      <p:pic>
        <p:nvPicPr>
          <p:cNvPr id="311" name="Google Shape;311;p28"/>
          <p:cNvPicPr preferRelativeResize="0"/>
          <p:nvPr/>
        </p:nvPicPr>
        <p:blipFill>
          <a:blip r:embed="rId4">
            <a:alphaModFix/>
          </a:blip>
          <a:stretch>
            <a:fillRect/>
          </a:stretch>
        </p:blipFill>
        <p:spPr>
          <a:xfrm>
            <a:off x="8414725" y="1825626"/>
            <a:ext cx="3153526" cy="210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Method to process the green band of the image</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def normalizeGreen(intensity):</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iI  	= intensity</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minI	= 90</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maxI	= 225</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050">
                <a:solidFill>
                  <a:srgbClr val="333333"/>
                </a:solidFill>
                <a:highlight>
                  <a:srgbClr val="F3F3F3"/>
                </a:highlight>
                <a:latin typeface="Arial"/>
                <a:ea typeface="Arial"/>
                <a:cs typeface="Arial"/>
                <a:sym typeface="Arial"/>
              </a:rPr>
              <a:t> </a:t>
            </a:r>
            <a:endParaRPr sz="10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minO	= 0</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maxO	= 255</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050">
                <a:solidFill>
                  <a:srgbClr val="333333"/>
                </a:solidFill>
                <a:highlight>
                  <a:srgbClr val="F3F3F3"/>
                </a:highlight>
                <a:latin typeface="Arial"/>
                <a:ea typeface="Arial"/>
                <a:cs typeface="Arial"/>
                <a:sym typeface="Arial"/>
              </a:rPr>
              <a:t> </a:t>
            </a:r>
            <a:endParaRPr sz="10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iO  	= (iI-minI)*(((maxO-minO)/(maxI-minI))+minO)</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return iO</a:t>
            </a:r>
            <a:endParaRPr sz="1350">
              <a:solidFill>
                <a:srgbClr val="333333"/>
              </a:solidFill>
              <a:highlight>
                <a:srgbClr val="F3F3F3"/>
              </a:highlight>
              <a:latin typeface="Courier New"/>
              <a:ea typeface="Courier New"/>
              <a:cs typeface="Courier New"/>
              <a:sym typeface="Courier New"/>
            </a:endParaRPr>
          </a:p>
          <a:p>
            <a:pPr indent="-50800" lvl="0" marL="228600" rtl="0" algn="l">
              <a:lnSpc>
                <a:spcPct val="90000"/>
              </a:lnSpc>
              <a:spcBef>
                <a:spcPts val="800"/>
              </a:spcBef>
              <a:spcAft>
                <a:spcPts val="0"/>
              </a:spcAft>
              <a:buClr>
                <a:schemeClr val="dk1"/>
              </a:buClr>
              <a:buSzPts val="2800"/>
              <a:buNone/>
            </a:pPr>
            <a:r>
              <a:t/>
            </a:r>
            <a:endParaRPr/>
          </a:p>
        </p:txBody>
      </p:sp>
      <p:grpSp>
        <p:nvGrpSpPr>
          <p:cNvPr id="317" name="Google Shape;317;p29"/>
          <p:cNvGrpSpPr/>
          <p:nvPr/>
        </p:nvGrpSpPr>
        <p:grpSpPr>
          <a:xfrm>
            <a:off x="0" y="6226827"/>
            <a:ext cx="12191758" cy="1989369"/>
            <a:chOff x="0" y="-85725"/>
            <a:chExt cx="4816592" cy="898500"/>
          </a:xfrm>
        </p:grpSpPr>
        <p:sp>
          <p:nvSpPr>
            <p:cNvPr id="318" name="Google Shape;318;p29"/>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9"/>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0" name="Google Shape;320;p29"/>
          <p:cNvGrpSpPr/>
          <p:nvPr/>
        </p:nvGrpSpPr>
        <p:grpSpPr>
          <a:xfrm>
            <a:off x="-1" y="6496304"/>
            <a:ext cx="12191830" cy="1467520"/>
            <a:chOff x="0" y="-85725"/>
            <a:chExt cx="5024865" cy="898500"/>
          </a:xfrm>
        </p:grpSpPr>
        <p:sp>
          <p:nvSpPr>
            <p:cNvPr id="321" name="Google Shape;321;p29"/>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29"/>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 name="Google Shape;323;p29"/>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pic>
        <p:nvPicPr>
          <p:cNvPr id="324" name="Google Shape;324;p29"/>
          <p:cNvPicPr preferRelativeResize="0"/>
          <p:nvPr/>
        </p:nvPicPr>
        <p:blipFill>
          <a:blip r:embed="rId3">
            <a:alphaModFix/>
          </a:blip>
          <a:stretch>
            <a:fillRect/>
          </a:stretch>
        </p:blipFill>
        <p:spPr>
          <a:xfrm>
            <a:off x="6745725" y="2608746"/>
            <a:ext cx="4008675" cy="296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Method to process the blue band of the image</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def normalizeBlue(intensity):</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iI  	= intensity</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minI	= 100</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maxI	= 210</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050">
                <a:solidFill>
                  <a:srgbClr val="333333"/>
                </a:solidFill>
                <a:highlight>
                  <a:srgbClr val="F3F3F3"/>
                </a:highlight>
                <a:latin typeface="Arial"/>
                <a:ea typeface="Arial"/>
                <a:cs typeface="Arial"/>
                <a:sym typeface="Arial"/>
              </a:rPr>
              <a:t> </a:t>
            </a:r>
            <a:endParaRPr sz="10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minO	= 0</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maxO	= 255</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050">
                <a:solidFill>
                  <a:srgbClr val="333333"/>
                </a:solidFill>
                <a:highlight>
                  <a:srgbClr val="F3F3F3"/>
                </a:highlight>
                <a:latin typeface="Arial"/>
                <a:ea typeface="Arial"/>
                <a:cs typeface="Arial"/>
                <a:sym typeface="Arial"/>
              </a:rPr>
              <a:t> </a:t>
            </a:r>
            <a:endParaRPr sz="10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iO  	= (iI-minI)*(((maxO-minO)/(maxI-minI))+minO)</a:t>
            </a:r>
            <a:endParaRPr sz="13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Courier New"/>
                <a:ea typeface="Courier New"/>
                <a:cs typeface="Courier New"/>
                <a:sym typeface="Courier New"/>
              </a:rPr>
              <a:t>	return iO</a:t>
            </a:r>
            <a:endParaRPr sz="1350">
              <a:solidFill>
                <a:srgbClr val="333333"/>
              </a:solidFill>
              <a:highlight>
                <a:srgbClr val="F3F3F3"/>
              </a:highlight>
              <a:latin typeface="Courier New"/>
              <a:ea typeface="Courier New"/>
              <a:cs typeface="Courier New"/>
              <a:sym typeface="Courier New"/>
            </a:endParaRPr>
          </a:p>
          <a:p>
            <a:pPr indent="-50800" lvl="0" marL="228600" rtl="0" algn="l">
              <a:lnSpc>
                <a:spcPct val="90000"/>
              </a:lnSpc>
              <a:spcBef>
                <a:spcPts val="800"/>
              </a:spcBef>
              <a:spcAft>
                <a:spcPts val="0"/>
              </a:spcAft>
              <a:buClr>
                <a:schemeClr val="dk1"/>
              </a:buClr>
              <a:buSzPts val="2800"/>
              <a:buNone/>
            </a:pPr>
            <a:r>
              <a:t/>
            </a:r>
            <a:endParaRPr/>
          </a:p>
        </p:txBody>
      </p:sp>
      <p:grpSp>
        <p:nvGrpSpPr>
          <p:cNvPr id="330" name="Google Shape;330;p30"/>
          <p:cNvGrpSpPr/>
          <p:nvPr/>
        </p:nvGrpSpPr>
        <p:grpSpPr>
          <a:xfrm>
            <a:off x="0" y="6226827"/>
            <a:ext cx="12191758" cy="1989369"/>
            <a:chOff x="0" y="-85725"/>
            <a:chExt cx="4816592" cy="898500"/>
          </a:xfrm>
        </p:grpSpPr>
        <p:sp>
          <p:nvSpPr>
            <p:cNvPr id="331" name="Google Shape;331;p30"/>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30"/>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33" name="Google Shape;333;p30"/>
          <p:cNvGrpSpPr/>
          <p:nvPr/>
        </p:nvGrpSpPr>
        <p:grpSpPr>
          <a:xfrm>
            <a:off x="-1" y="6496304"/>
            <a:ext cx="12191830" cy="1467520"/>
            <a:chOff x="0" y="-85725"/>
            <a:chExt cx="5024865" cy="898500"/>
          </a:xfrm>
        </p:grpSpPr>
        <p:sp>
          <p:nvSpPr>
            <p:cNvPr id="334" name="Google Shape;334;p30"/>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30"/>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6" name="Google Shape;336;p30"/>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pic>
        <p:nvPicPr>
          <p:cNvPr id="337" name="Google Shape;337;p30"/>
          <p:cNvPicPr preferRelativeResize="0"/>
          <p:nvPr/>
        </p:nvPicPr>
        <p:blipFill>
          <a:blip r:embed="rId3">
            <a:alphaModFix/>
          </a:blip>
          <a:stretch>
            <a:fillRect/>
          </a:stretch>
        </p:blipFill>
        <p:spPr>
          <a:xfrm>
            <a:off x="7101425" y="2393834"/>
            <a:ext cx="4123125" cy="313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 Create an image object</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imageObject 	= Image.open("./glare4.jpg")</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450">
                <a:solidFill>
                  <a:srgbClr val="333333"/>
                </a:solidFill>
                <a:highlight>
                  <a:srgbClr val="F3F3F3"/>
                </a:highlight>
                <a:latin typeface="Arial"/>
                <a:ea typeface="Arial"/>
                <a:cs typeface="Arial"/>
                <a:sym typeface="Arial"/>
              </a:rPr>
              <a:t> </a:t>
            </a:r>
            <a:endParaRPr sz="14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 Split the red, green and blue bands from the Image</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multiBands  	= imageObject.split()</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450">
                <a:solidFill>
                  <a:srgbClr val="333333"/>
                </a:solidFill>
                <a:highlight>
                  <a:srgbClr val="F3F3F3"/>
                </a:highlight>
                <a:latin typeface="Arial"/>
                <a:ea typeface="Arial"/>
                <a:cs typeface="Arial"/>
                <a:sym typeface="Arial"/>
              </a:rPr>
              <a:t> </a:t>
            </a:r>
            <a:endParaRPr sz="14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 Apply point operations that does contrast stretching on each color band</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normalizedRedBand  	= multiBands[0].point(normalizeRed)</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normalizedGreenBand	= multiBands[1].point(normalizeGreen)</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750">
                <a:solidFill>
                  <a:srgbClr val="333333"/>
                </a:solidFill>
                <a:highlight>
                  <a:srgbClr val="F3F3F3"/>
                </a:highlight>
                <a:latin typeface="Courier New"/>
                <a:ea typeface="Courier New"/>
                <a:cs typeface="Courier New"/>
                <a:sym typeface="Courier New"/>
              </a:rPr>
              <a:t>normalizedBlueBand 	= multiBands[2].point(normalizeBlue)</a:t>
            </a:r>
            <a:endParaRPr sz="17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450">
                <a:solidFill>
                  <a:srgbClr val="333333"/>
                </a:solidFill>
                <a:highlight>
                  <a:srgbClr val="F3F3F3"/>
                </a:highlight>
                <a:latin typeface="Arial"/>
                <a:ea typeface="Arial"/>
                <a:cs typeface="Arial"/>
                <a:sym typeface="Arial"/>
              </a:rPr>
              <a:t> </a:t>
            </a:r>
            <a:endParaRPr sz="1450">
              <a:solidFill>
                <a:srgbClr val="333333"/>
              </a:solidFill>
              <a:highlight>
                <a:srgbClr val="F3F3F3"/>
              </a:highlight>
              <a:latin typeface="Arial"/>
              <a:ea typeface="Arial"/>
              <a:cs typeface="Arial"/>
              <a:sym typeface="Arial"/>
            </a:endParaRPr>
          </a:p>
          <a:p>
            <a:pPr indent="-50800" lvl="0" marL="228600" rtl="0" algn="l">
              <a:lnSpc>
                <a:spcPct val="90000"/>
              </a:lnSpc>
              <a:spcBef>
                <a:spcPts val="800"/>
              </a:spcBef>
              <a:spcAft>
                <a:spcPts val="0"/>
              </a:spcAft>
              <a:buClr>
                <a:schemeClr val="dk1"/>
              </a:buClr>
              <a:buSzPts val="2800"/>
              <a:buNone/>
            </a:pPr>
            <a:r>
              <a:t/>
            </a:r>
            <a:endParaRPr/>
          </a:p>
        </p:txBody>
      </p:sp>
      <p:grpSp>
        <p:nvGrpSpPr>
          <p:cNvPr id="343" name="Google Shape;343;p31"/>
          <p:cNvGrpSpPr/>
          <p:nvPr/>
        </p:nvGrpSpPr>
        <p:grpSpPr>
          <a:xfrm>
            <a:off x="0" y="6226827"/>
            <a:ext cx="12191758" cy="1989369"/>
            <a:chOff x="0" y="-85725"/>
            <a:chExt cx="4816592" cy="898500"/>
          </a:xfrm>
        </p:grpSpPr>
        <p:sp>
          <p:nvSpPr>
            <p:cNvPr id="344" name="Google Shape;344;p31"/>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31"/>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6" name="Google Shape;346;p31"/>
          <p:cNvGrpSpPr/>
          <p:nvPr/>
        </p:nvGrpSpPr>
        <p:grpSpPr>
          <a:xfrm>
            <a:off x="-1" y="6496304"/>
            <a:ext cx="12191830" cy="1467520"/>
            <a:chOff x="0" y="-85725"/>
            <a:chExt cx="5024865" cy="898500"/>
          </a:xfrm>
        </p:grpSpPr>
        <p:sp>
          <p:nvSpPr>
            <p:cNvPr id="347" name="Google Shape;347;p31"/>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31"/>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9" name="Google Shape;349;p31"/>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p:nvPr/>
        </p:nvSpPr>
        <p:spPr>
          <a:xfrm>
            <a:off x="3811177" y="1089350"/>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1" lang="en-IN" sz="2800">
                <a:solidFill>
                  <a:schemeClr val="dk1"/>
                </a:solidFill>
                <a:latin typeface="Times New Roman"/>
                <a:ea typeface="Times New Roman"/>
                <a:cs typeface="Times New Roman"/>
                <a:sym typeface="Times New Roman"/>
              </a:rPr>
              <a:t>Introduction</a:t>
            </a:r>
            <a:endParaRPr/>
          </a:p>
        </p:txBody>
      </p:sp>
      <p:sp>
        <p:nvSpPr>
          <p:cNvPr id="105" name="Google Shape;105;p14"/>
          <p:cNvSpPr txBox="1"/>
          <p:nvPr/>
        </p:nvSpPr>
        <p:spPr>
          <a:xfrm>
            <a:off x="1443063" y="17140"/>
            <a:ext cx="8850217" cy="685252"/>
          </a:xfrm>
          <a:prstGeom prst="rect">
            <a:avLst/>
          </a:prstGeom>
          <a:solidFill>
            <a:schemeClr val="lt1"/>
          </a:solidFill>
          <a:ln>
            <a:noFill/>
          </a:ln>
        </p:spPr>
        <p:txBody>
          <a:bodyPr anchorCtr="0" anchor="t" bIns="0" lIns="0" spcFirstLastPara="1" rIns="0" wrap="square" tIns="0">
            <a:spAutoFit/>
          </a:bodyPr>
          <a:lstStyle/>
          <a:p>
            <a:pPr indent="0" lvl="0" marL="0" marR="0" rtl="0" algn="ctr">
              <a:lnSpc>
                <a:spcPct val="166666"/>
              </a:lnSpc>
              <a:spcBef>
                <a:spcPts val="0"/>
              </a:spcBef>
              <a:spcAft>
                <a:spcPts val="0"/>
              </a:spcAft>
              <a:buNone/>
            </a:pPr>
            <a:r>
              <a:rPr b="1" lang="en-IN" sz="3600">
                <a:solidFill>
                  <a:srgbClr val="000000"/>
                </a:solidFill>
                <a:latin typeface="Times New Roman"/>
                <a:ea typeface="Times New Roman"/>
                <a:cs typeface="Times New Roman"/>
                <a:sym typeface="Times New Roman"/>
              </a:rPr>
              <a:t>Table of Contents </a:t>
            </a:r>
            <a:endParaRPr b="1" sz="3600">
              <a:solidFill>
                <a:srgbClr val="000000"/>
              </a:solidFill>
              <a:latin typeface="Times New Roman"/>
              <a:ea typeface="Times New Roman"/>
              <a:cs typeface="Times New Roman"/>
              <a:sym typeface="Times New Roman"/>
            </a:endParaRPr>
          </a:p>
        </p:txBody>
      </p:sp>
      <p:grpSp>
        <p:nvGrpSpPr>
          <p:cNvPr id="106" name="Google Shape;106;p14"/>
          <p:cNvGrpSpPr/>
          <p:nvPr/>
        </p:nvGrpSpPr>
        <p:grpSpPr>
          <a:xfrm>
            <a:off x="0" y="6226829"/>
            <a:ext cx="12191997" cy="1989410"/>
            <a:chOff x="0" y="-85725"/>
            <a:chExt cx="4816592" cy="898525"/>
          </a:xfrm>
        </p:grpSpPr>
        <p:sp>
          <p:nvSpPr>
            <p:cNvPr id="107" name="Google Shape;107;p14"/>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
          <p:nvSpPr>
            <p:cNvPr id="108" name="Google Shape;108;p14"/>
            <p:cNvSpPr txBox="1"/>
            <p:nvPr/>
          </p:nvSpPr>
          <p:spPr>
            <a:xfrm>
              <a:off x="0" y="-85725"/>
              <a:ext cx="812800" cy="898525"/>
            </a:xfrm>
            <a:prstGeom prst="rect">
              <a:avLst/>
            </a:prstGeom>
            <a:solidFill>
              <a:schemeClr val="lt1"/>
            </a:solidFill>
            <a:ln>
              <a:noFill/>
            </a:ln>
          </p:spPr>
          <p:txBody>
            <a:bodyPr anchorCtr="0" anchor="ctr" bIns="50800" lIns="50800" spcFirstLastPara="1" rIns="50800" wrap="square" tIns="50800">
              <a:noAutofit/>
            </a:bodyPr>
            <a:lstStyle/>
            <a:p>
              <a:pPr indent="0" lvl="0" marL="0" marR="0" rtl="0" algn="ctr">
                <a:lnSpc>
                  <a:spcPct val="99857"/>
                </a:lnSpc>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grpSp>
      <p:grpSp>
        <p:nvGrpSpPr>
          <p:cNvPr id="109" name="Google Shape;109;p14"/>
          <p:cNvGrpSpPr/>
          <p:nvPr/>
        </p:nvGrpSpPr>
        <p:grpSpPr>
          <a:xfrm>
            <a:off x="-1" y="6534408"/>
            <a:ext cx="12191997" cy="1467522"/>
            <a:chOff x="0" y="-85725"/>
            <a:chExt cx="5024865" cy="898525"/>
          </a:xfrm>
        </p:grpSpPr>
        <p:sp>
          <p:nvSpPr>
            <p:cNvPr id="110" name="Google Shape;110;p14"/>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sp>
          <p:nvSpPr>
            <p:cNvPr id="111" name="Google Shape;111;p14"/>
            <p:cNvSpPr txBox="1"/>
            <p:nvPr/>
          </p:nvSpPr>
          <p:spPr>
            <a:xfrm>
              <a:off x="0" y="-85725"/>
              <a:ext cx="812800" cy="898525"/>
            </a:xfrm>
            <a:prstGeom prst="rect">
              <a:avLst/>
            </a:prstGeom>
            <a:solidFill>
              <a:schemeClr val="lt1"/>
            </a:solidFill>
            <a:ln>
              <a:noFill/>
            </a:ln>
          </p:spPr>
          <p:txBody>
            <a:bodyPr anchorCtr="0" anchor="ctr" bIns="50800" lIns="50800" spcFirstLastPara="1" rIns="50800" wrap="square" tIns="50800">
              <a:noAutofit/>
            </a:bodyPr>
            <a:lstStyle/>
            <a:p>
              <a:pPr indent="0" lvl="0" marL="0" marR="0" rtl="0" algn="ctr">
                <a:lnSpc>
                  <a:spcPct val="99857"/>
                </a:lnSpc>
                <a:spcBef>
                  <a:spcPts val="0"/>
                </a:spcBef>
                <a:spcAft>
                  <a:spcPts val="0"/>
                </a:spcAft>
                <a:buNone/>
              </a:pPr>
              <a:r>
                <a:t/>
              </a:r>
              <a:endParaRPr sz="2800">
                <a:solidFill>
                  <a:schemeClr val="dk1"/>
                </a:solidFill>
                <a:latin typeface="Times New Roman"/>
                <a:ea typeface="Times New Roman"/>
                <a:cs typeface="Times New Roman"/>
                <a:sym typeface="Times New Roman"/>
              </a:endParaRPr>
            </a:p>
          </p:txBody>
        </p:sp>
      </p:grpSp>
      <p:sp>
        <p:nvSpPr>
          <p:cNvPr id="112" name="Google Shape;112;p14"/>
          <p:cNvSpPr/>
          <p:nvPr/>
        </p:nvSpPr>
        <p:spPr>
          <a:xfrm>
            <a:off x="3811175" y="177517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None/>
            </a:pPr>
            <a:r>
              <a:rPr b="1" lang="en-IN" sz="2800">
                <a:solidFill>
                  <a:schemeClr val="dk1"/>
                </a:solidFill>
                <a:latin typeface="Times New Roman"/>
                <a:ea typeface="Times New Roman"/>
                <a:cs typeface="Times New Roman"/>
                <a:sym typeface="Times New Roman"/>
              </a:rPr>
              <a:t>Methodology</a:t>
            </a:r>
            <a:endParaRPr b="1" sz="2800">
              <a:solidFill>
                <a:schemeClr val="dk1"/>
              </a:solidFill>
              <a:latin typeface="Times New Roman"/>
              <a:ea typeface="Times New Roman"/>
              <a:cs typeface="Times New Roman"/>
              <a:sym typeface="Times New Roman"/>
            </a:endParaRPr>
          </a:p>
        </p:txBody>
      </p:sp>
      <p:sp>
        <p:nvSpPr>
          <p:cNvPr id="113" name="Google Shape;113;p14"/>
          <p:cNvSpPr/>
          <p:nvPr/>
        </p:nvSpPr>
        <p:spPr>
          <a:xfrm>
            <a:off x="3811177" y="248557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None/>
            </a:pPr>
            <a:r>
              <a:rPr b="1" lang="en-IN" sz="2800">
                <a:solidFill>
                  <a:schemeClr val="dk1"/>
                </a:solidFill>
                <a:latin typeface="Times New Roman"/>
                <a:ea typeface="Times New Roman"/>
                <a:cs typeface="Times New Roman"/>
                <a:sym typeface="Times New Roman"/>
              </a:rPr>
              <a:t>Implementation</a:t>
            </a:r>
            <a:endParaRPr b="1" sz="2800">
              <a:solidFill>
                <a:schemeClr val="dk1"/>
              </a:solidFill>
              <a:latin typeface="Times New Roman"/>
              <a:ea typeface="Times New Roman"/>
              <a:cs typeface="Times New Roman"/>
              <a:sym typeface="Times New Roman"/>
            </a:endParaRPr>
          </a:p>
        </p:txBody>
      </p:sp>
      <p:sp>
        <p:nvSpPr>
          <p:cNvPr id="114" name="Google Shape;114;p14"/>
          <p:cNvSpPr/>
          <p:nvPr/>
        </p:nvSpPr>
        <p:spPr>
          <a:xfrm>
            <a:off x="3811177" y="314337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None/>
            </a:pPr>
            <a:r>
              <a:rPr b="1" lang="en-IN" sz="2800">
                <a:solidFill>
                  <a:schemeClr val="dk1"/>
                </a:solidFill>
                <a:latin typeface="Times New Roman"/>
                <a:ea typeface="Times New Roman"/>
                <a:cs typeface="Times New Roman"/>
                <a:sym typeface="Times New Roman"/>
              </a:rPr>
              <a:t>Real Life Applications</a:t>
            </a:r>
            <a:endParaRPr b="1" sz="2800">
              <a:solidFill>
                <a:schemeClr val="dk1"/>
              </a:solidFill>
              <a:latin typeface="Times New Roman"/>
              <a:ea typeface="Times New Roman"/>
              <a:cs typeface="Times New Roman"/>
              <a:sym typeface="Times New Roman"/>
            </a:endParaRPr>
          </a:p>
        </p:txBody>
      </p:sp>
      <p:sp>
        <p:nvSpPr>
          <p:cNvPr id="115" name="Google Shape;115;p14"/>
          <p:cNvSpPr/>
          <p:nvPr/>
        </p:nvSpPr>
        <p:spPr>
          <a:xfrm>
            <a:off x="3811175" y="381777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None/>
            </a:pPr>
            <a:r>
              <a:rPr b="1" lang="en-IN" sz="2800">
                <a:solidFill>
                  <a:schemeClr val="dk1"/>
                </a:solidFill>
                <a:latin typeface="Times New Roman"/>
                <a:ea typeface="Times New Roman"/>
                <a:cs typeface="Times New Roman"/>
                <a:sym typeface="Times New Roman"/>
              </a:rPr>
              <a:t>Challenges Faced</a:t>
            </a:r>
            <a:endParaRPr b="1" sz="2800">
              <a:solidFill>
                <a:schemeClr val="dk1"/>
              </a:solidFill>
              <a:latin typeface="Times New Roman"/>
              <a:ea typeface="Times New Roman"/>
              <a:cs typeface="Times New Roman"/>
              <a:sym typeface="Times New Roman"/>
            </a:endParaRPr>
          </a:p>
        </p:txBody>
      </p:sp>
      <p:sp>
        <p:nvSpPr>
          <p:cNvPr id="116" name="Google Shape;116;p14"/>
          <p:cNvSpPr/>
          <p:nvPr/>
        </p:nvSpPr>
        <p:spPr>
          <a:xfrm>
            <a:off x="3811177" y="447557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None/>
            </a:pPr>
            <a:r>
              <a:rPr b="1" lang="en-IN" sz="2800">
                <a:solidFill>
                  <a:schemeClr val="dk1"/>
                </a:solidFill>
                <a:latin typeface="Times New Roman"/>
                <a:ea typeface="Times New Roman"/>
                <a:cs typeface="Times New Roman"/>
                <a:sym typeface="Times New Roman"/>
              </a:rPr>
              <a:t>Future Decisions </a:t>
            </a:r>
            <a:endParaRPr b="1" sz="2800">
              <a:solidFill>
                <a:schemeClr val="dk1"/>
              </a:solidFill>
              <a:latin typeface="Times New Roman"/>
              <a:ea typeface="Times New Roman"/>
              <a:cs typeface="Times New Roman"/>
              <a:sym typeface="Times New Roman"/>
            </a:endParaRPr>
          </a:p>
        </p:txBody>
      </p:sp>
      <p:sp>
        <p:nvSpPr>
          <p:cNvPr id="117" name="Google Shape;117;p14"/>
          <p:cNvSpPr/>
          <p:nvPr/>
        </p:nvSpPr>
        <p:spPr>
          <a:xfrm>
            <a:off x="3811177" y="511502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IN" sz="2800">
                <a:solidFill>
                  <a:schemeClr val="dk1"/>
                </a:solidFill>
                <a:latin typeface="Times New Roman"/>
                <a:ea typeface="Times New Roman"/>
                <a:cs typeface="Times New Roman"/>
                <a:sym typeface="Times New Roman"/>
              </a:rPr>
              <a:t>Conclusion</a:t>
            </a:r>
            <a:endParaRPr/>
          </a:p>
        </p:txBody>
      </p:sp>
      <p:sp>
        <p:nvSpPr>
          <p:cNvPr id="118" name="Google Shape;118;p14"/>
          <p:cNvSpPr/>
          <p:nvPr/>
        </p:nvSpPr>
        <p:spPr>
          <a:xfrm>
            <a:off x="3811178" y="5758825"/>
            <a:ext cx="5631836" cy="46769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IN" sz="2800">
                <a:solidFill>
                  <a:schemeClr val="dk1"/>
                </a:solidFill>
                <a:latin typeface="Times New Roman"/>
                <a:ea typeface="Times New Roman"/>
                <a:cs typeface="Times New Roman"/>
                <a:sym typeface="Times New Roman"/>
              </a:rPr>
              <a:t>Reference</a:t>
            </a:r>
            <a:endParaRPr/>
          </a:p>
        </p:txBody>
      </p:sp>
      <p:cxnSp>
        <p:nvCxnSpPr>
          <p:cNvPr id="119" name="Google Shape;119;p14"/>
          <p:cNvCxnSpPr/>
          <p:nvPr/>
        </p:nvCxnSpPr>
        <p:spPr>
          <a:xfrm>
            <a:off x="3396980" y="1089355"/>
            <a:ext cx="0" cy="5151461"/>
          </a:xfrm>
          <a:prstGeom prst="straightConnector1">
            <a:avLst/>
          </a:prstGeom>
          <a:noFill/>
          <a:ln cap="flat" cmpd="sng" w="19050">
            <a:solidFill>
              <a:schemeClr val="accent1"/>
            </a:solidFill>
            <a:prstDash val="solid"/>
            <a:miter lim="800000"/>
            <a:headEnd len="sm" w="sm" type="none"/>
            <a:tailEnd len="sm" w="sm" type="none"/>
          </a:ln>
          <a:effectLst>
            <a:outerShdw blurRad="50800" rotWithShape="0" algn="tl" dir="2700000" dist="38100">
              <a:srgbClr val="000000">
                <a:alpha val="4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ph idx="1" type="body"/>
          </p:nvPr>
        </p:nvSpPr>
        <p:spPr>
          <a:xfrm>
            <a:off x="838200" y="1825625"/>
            <a:ext cx="61623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IN" sz="1650">
                <a:solidFill>
                  <a:srgbClr val="333333"/>
                </a:solidFill>
                <a:highlight>
                  <a:srgbClr val="F3F3F3"/>
                </a:highlight>
                <a:latin typeface="Courier New"/>
                <a:ea typeface="Courier New"/>
                <a:cs typeface="Courier New"/>
                <a:sym typeface="Courier New"/>
              </a:rPr>
              <a:t># Create a new image from the contrast stretched red, green and blue brands</a:t>
            </a:r>
            <a:endParaRPr sz="16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650">
                <a:solidFill>
                  <a:srgbClr val="333333"/>
                </a:solidFill>
                <a:highlight>
                  <a:srgbClr val="F3F3F3"/>
                </a:highlight>
                <a:latin typeface="Courier New"/>
                <a:ea typeface="Courier New"/>
                <a:cs typeface="Courier New"/>
                <a:sym typeface="Courier New"/>
              </a:rPr>
              <a:t>normalizedImage = Image.merge("RGB", (normalizedRedBand, normalizedGreenBand, normalizedBlueBand))</a:t>
            </a:r>
            <a:endParaRPr sz="16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Arial"/>
                <a:ea typeface="Arial"/>
                <a:cs typeface="Arial"/>
                <a:sym typeface="Arial"/>
              </a:rPr>
              <a:t> </a:t>
            </a:r>
            <a:endParaRPr sz="13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650">
                <a:solidFill>
                  <a:srgbClr val="333333"/>
                </a:solidFill>
                <a:highlight>
                  <a:srgbClr val="F3F3F3"/>
                </a:highlight>
                <a:latin typeface="Courier New"/>
                <a:ea typeface="Courier New"/>
                <a:cs typeface="Courier New"/>
                <a:sym typeface="Courier New"/>
              </a:rPr>
              <a:t># Display the image before contrast stretching</a:t>
            </a:r>
            <a:endParaRPr sz="16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650">
                <a:solidFill>
                  <a:srgbClr val="333333"/>
                </a:solidFill>
                <a:highlight>
                  <a:srgbClr val="F3F3F3"/>
                </a:highlight>
                <a:latin typeface="Courier New"/>
                <a:ea typeface="Courier New"/>
                <a:cs typeface="Courier New"/>
                <a:sym typeface="Courier New"/>
              </a:rPr>
              <a:t>imageObject.show()</a:t>
            </a:r>
            <a:endParaRPr sz="16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350">
                <a:solidFill>
                  <a:srgbClr val="333333"/>
                </a:solidFill>
                <a:highlight>
                  <a:srgbClr val="F3F3F3"/>
                </a:highlight>
                <a:latin typeface="Arial"/>
                <a:ea typeface="Arial"/>
                <a:cs typeface="Arial"/>
                <a:sym typeface="Arial"/>
              </a:rPr>
              <a:t> </a:t>
            </a:r>
            <a:endParaRPr sz="1350">
              <a:solidFill>
                <a:srgbClr val="333333"/>
              </a:solidFill>
              <a:highlight>
                <a:srgbClr val="F3F3F3"/>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IN" sz="1650">
                <a:solidFill>
                  <a:srgbClr val="333333"/>
                </a:solidFill>
                <a:highlight>
                  <a:srgbClr val="F3F3F3"/>
                </a:highlight>
                <a:latin typeface="Courier New"/>
                <a:ea typeface="Courier New"/>
                <a:cs typeface="Courier New"/>
                <a:sym typeface="Courier New"/>
              </a:rPr>
              <a:t># Display the image after contrast stretching</a:t>
            </a:r>
            <a:endParaRPr sz="1650">
              <a:solidFill>
                <a:srgbClr val="333333"/>
              </a:solidFill>
              <a:highlight>
                <a:srgbClr val="F3F3F3"/>
              </a:highlight>
              <a:latin typeface="Courier New"/>
              <a:ea typeface="Courier New"/>
              <a:cs typeface="Courier New"/>
              <a:sym typeface="Courier New"/>
            </a:endParaRPr>
          </a:p>
          <a:p>
            <a:pPr indent="0" lvl="0" marL="0" rtl="0" algn="l">
              <a:lnSpc>
                <a:spcPct val="115000"/>
              </a:lnSpc>
              <a:spcBef>
                <a:spcPts val="800"/>
              </a:spcBef>
              <a:spcAft>
                <a:spcPts val="0"/>
              </a:spcAft>
              <a:buClr>
                <a:schemeClr val="dk1"/>
              </a:buClr>
              <a:buSzPts val="1100"/>
              <a:buFont typeface="Arial"/>
              <a:buNone/>
            </a:pPr>
            <a:r>
              <a:rPr lang="en-IN" sz="1650">
                <a:solidFill>
                  <a:srgbClr val="333333"/>
                </a:solidFill>
                <a:highlight>
                  <a:srgbClr val="F3F3F3"/>
                </a:highlight>
                <a:latin typeface="Courier New"/>
                <a:ea typeface="Courier New"/>
                <a:cs typeface="Courier New"/>
                <a:sym typeface="Courier New"/>
              </a:rPr>
              <a:t>normalizedImage.show()</a:t>
            </a:r>
            <a:endParaRPr sz="1650">
              <a:solidFill>
                <a:srgbClr val="333333"/>
              </a:solidFill>
              <a:highlight>
                <a:srgbClr val="F3F3F3"/>
              </a:highlight>
              <a:latin typeface="Courier New"/>
              <a:ea typeface="Courier New"/>
              <a:cs typeface="Courier New"/>
              <a:sym typeface="Courier New"/>
            </a:endParaRPr>
          </a:p>
          <a:p>
            <a:pPr indent="-50800" lvl="0" marL="228600" rtl="0" algn="l">
              <a:lnSpc>
                <a:spcPct val="90000"/>
              </a:lnSpc>
              <a:spcBef>
                <a:spcPts val="800"/>
              </a:spcBef>
              <a:spcAft>
                <a:spcPts val="0"/>
              </a:spcAft>
              <a:buClr>
                <a:schemeClr val="dk1"/>
              </a:buClr>
              <a:buSzPts val="2800"/>
              <a:buNone/>
            </a:pPr>
            <a:r>
              <a:t/>
            </a:r>
            <a:endParaRPr sz="3100"/>
          </a:p>
        </p:txBody>
      </p:sp>
      <p:grpSp>
        <p:nvGrpSpPr>
          <p:cNvPr id="355" name="Google Shape;355;p32"/>
          <p:cNvGrpSpPr/>
          <p:nvPr/>
        </p:nvGrpSpPr>
        <p:grpSpPr>
          <a:xfrm>
            <a:off x="0" y="6226827"/>
            <a:ext cx="12191758" cy="1989369"/>
            <a:chOff x="0" y="-85725"/>
            <a:chExt cx="4816592" cy="898500"/>
          </a:xfrm>
        </p:grpSpPr>
        <p:sp>
          <p:nvSpPr>
            <p:cNvPr id="356" name="Google Shape;356;p32"/>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32"/>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8" name="Google Shape;358;p32"/>
          <p:cNvGrpSpPr/>
          <p:nvPr/>
        </p:nvGrpSpPr>
        <p:grpSpPr>
          <a:xfrm>
            <a:off x="-1" y="6496304"/>
            <a:ext cx="12191830" cy="1467520"/>
            <a:chOff x="0" y="-85725"/>
            <a:chExt cx="5024865" cy="898500"/>
          </a:xfrm>
        </p:grpSpPr>
        <p:sp>
          <p:nvSpPr>
            <p:cNvPr id="359" name="Google Shape;359;p32"/>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32"/>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1" name="Google Shape;361;p32"/>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Implementation</a:t>
            </a:r>
            <a:endParaRPr/>
          </a:p>
        </p:txBody>
      </p:sp>
      <p:pic>
        <p:nvPicPr>
          <p:cNvPr id="362" name="Google Shape;362;p32"/>
          <p:cNvPicPr preferRelativeResize="0"/>
          <p:nvPr/>
        </p:nvPicPr>
        <p:blipFill>
          <a:blip r:embed="rId3">
            <a:alphaModFix/>
          </a:blip>
          <a:stretch>
            <a:fillRect/>
          </a:stretch>
        </p:blipFill>
        <p:spPr>
          <a:xfrm>
            <a:off x="6887450" y="1825625"/>
            <a:ext cx="3272825" cy="2180175"/>
          </a:xfrm>
          <a:prstGeom prst="rect">
            <a:avLst/>
          </a:prstGeom>
          <a:noFill/>
          <a:ln>
            <a:noFill/>
          </a:ln>
        </p:spPr>
      </p:pic>
      <p:pic>
        <p:nvPicPr>
          <p:cNvPr id="363" name="Google Shape;363;p32"/>
          <p:cNvPicPr preferRelativeResize="0"/>
          <p:nvPr/>
        </p:nvPicPr>
        <p:blipFill>
          <a:blip r:embed="rId4">
            <a:alphaModFix/>
          </a:blip>
          <a:stretch>
            <a:fillRect/>
          </a:stretch>
        </p:blipFill>
        <p:spPr>
          <a:xfrm>
            <a:off x="7964850" y="4158200"/>
            <a:ext cx="3272825" cy="21613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3"/>
          <p:cNvSpPr txBox="1"/>
          <p:nvPr>
            <p:ph idx="1" type="body"/>
          </p:nvPr>
        </p:nvSpPr>
        <p:spPr>
          <a:xfrm>
            <a:off x="838200" y="1825625"/>
            <a:ext cx="7146300" cy="4351200"/>
          </a:xfrm>
          <a:prstGeom prst="rect">
            <a:avLst/>
          </a:prstGeom>
          <a:noFill/>
          <a:ln>
            <a:noFill/>
          </a:ln>
        </p:spPr>
        <p:txBody>
          <a:bodyPr anchorCtr="0" anchor="t" bIns="45700" lIns="91425" spcFirstLastPara="1" rIns="91425" wrap="square" tIns="45700">
            <a:noAutofit/>
          </a:bodyPr>
          <a:lstStyle/>
          <a:p>
            <a:pPr indent="-366791" lvl="0" marL="457200" rtl="0" algn="l">
              <a:lnSpc>
                <a:spcPct val="70000"/>
              </a:lnSpc>
              <a:spcBef>
                <a:spcPts val="0"/>
              </a:spcBef>
              <a:spcAft>
                <a:spcPts val="0"/>
              </a:spcAft>
              <a:buSzPts val="2176"/>
              <a:buFont typeface="Times New Roman"/>
              <a:buAutoNum type="arabicPeriod"/>
            </a:pPr>
            <a:r>
              <a:rPr b="1" lang="en-IN" sz="2176" u="sng">
                <a:latin typeface="Times New Roman"/>
                <a:ea typeface="Times New Roman"/>
                <a:cs typeface="Times New Roman"/>
                <a:sym typeface="Times New Roman"/>
              </a:rPr>
              <a:t>Medical Industry:</a:t>
            </a:r>
            <a:endParaRPr b="1" sz="2176" u="sng">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rPr lang="en-IN" sz="2176">
                <a:solidFill>
                  <a:srgbClr val="1F1F1F"/>
                </a:solidFill>
                <a:highlight>
                  <a:srgbClr val="FFFFFF"/>
                </a:highlight>
                <a:latin typeface="Times New Roman"/>
                <a:ea typeface="Times New Roman"/>
                <a:cs typeface="Times New Roman"/>
                <a:sym typeface="Times New Roman"/>
              </a:rPr>
              <a:t>Image enhancement is a crucial process in the medical field that refines medical images to improve a doctor's ability to diagnose and treat patients.  These enhancements can:</a:t>
            </a:r>
            <a:endParaRPr sz="2176">
              <a:solidFill>
                <a:srgbClr val="1F1F1F"/>
              </a:solidFill>
              <a:highlight>
                <a:srgbClr val="FFFFFF"/>
              </a:highlight>
              <a:latin typeface="Times New Roman"/>
              <a:ea typeface="Times New Roman"/>
              <a:cs typeface="Times New Roman"/>
              <a:sym typeface="Times New Roman"/>
            </a:endParaRPr>
          </a:p>
          <a:p>
            <a:pPr indent="-366791" lvl="0" marL="457200" rtl="0" algn="l">
              <a:lnSpc>
                <a:spcPct val="95000"/>
              </a:lnSpc>
              <a:spcBef>
                <a:spcPts val="1200"/>
              </a:spcBef>
              <a:spcAft>
                <a:spcPts val="0"/>
              </a:spcAft>
              <a:buClr>
                <a:srgbClr val="1F1F1F"/>
              </a:buClr>
              <a:buSzPts val="2176"/>
              <a:buFont typeface="Times New Roman"/>
              <a:buChar char="●"/>
            </a:pPr>
            <a:r>
              <a:rPr b="1" lang="en-IN" sz="2176">
                <a:solidFill>
                  <a:srgbClr val="1F1F1F"/>
                </a:solidFill>
                <a:highlight>
                  <a:srgbClr val="FFFFFF"/>
                </a:highlight>
                <a:latin typeface="Times New Roman"/>
                <a:ea typeface="Times New Roman"/>
                <a:cs typeface="Times New Roman"/>
                <a:sym typeface="Times New Roman"/>
              </a:rPr>
              <a:t>Increase contrast </a:t>
            </a:r>
            <a:r>
              <a:rPr lang="en-IN" sz="2176">
                <a:solidFill>
                  <a:srgbClr val="1F1F1F"/>
                </a:solidFill>
                <a:highlight>
                  <a:srgbClr val="FFFFFF"/>
                </a:highlight>
                <a:latin typeface="Times New Roman"/>
                <a:ea typeface="Times New Roman"/>
                <a:cs typeface="Times New Roman"/>
                <a:sym typeface="Times New Roman"/>
              </a:rPr>
              <a:t>between tissues and organs</a:t>
            </a:r>
            <a:endParaRPr sz="2176">
              <a:solidFill>
                <a:srgbClr val="1F1F1F"/>
              </a:solidFill>
              <a:highlight>
                <a:srgbClr val="FFFFFF"/>
              </a:highlight>
              <a:latin typeface="Times New Roman"/>
              <a:ea typeface="Times New Roman"/>
              <a:cs typeface="Times New Roman"/>
              <a:sym typeface="Times New Roman"/>
            </a:endParaRPr>
          </a:p>
          <a:p>
            <a:pPr indent="-366791" lvl="0" marL="457200" rtl="0" algn="l">
              <a:lnSpc>
                <a:spcPct val="95000"/>
              </a:lnSpc>
              <a:spcBef>
                <a:spcPts val="0"/>
              </a:spcBef>
              <a:spcAft>
                <a:spcPts val="0"/>
              </a:spcAft>
              <a:buClr>
                <a:srgbClr val="1F1F1F"/>
              </a:buClr>
              <a:buSzPts val="2176"/>
              <a:buFont typeface="Times New Roman"/>
              <a:buChar char="●"/>
            </a:pPr>
            <a:r>
              <a:rPr b="1" lang="en-IN" sz="2176">
                <a:solidFill>
                  <a:srgbClr val="1F1F1F"/>
                </a:solidFill>
                <a:highlight>
                  <a:srgbClr val="FFFFFF"/>
                </a:highlight>
                <a:latin typeface="Times New Roman"/>
                <a:ea typeface="Times New Roman"/>
                <a:cs typeface="Times New Roman"/>
                <a:sym typeface="Times New Roman"/>
              </a:rPr>
              <a:t>Sharpen edges</a:t>
            </a:r>
            <a:r>
              <a:rPr lang="en-IN" sz="2176">
                <a:solidFill>
                  <a:srgbClr val="1F1F1F"/>
                </a:solidFill>
                <a:highlight>
                  <a:srgbClr val="FFFFFF"/>
                </a:highlight>
                <a:latin typeface="Times New Roman"/>
                <a:ea typeface="Times New Roman"/>
                <a:cs typeface="Times New Roman"/>
                <a:sym typeface="Times New Roman"/>
              </a:rPr>
              <a:t> to make boundaries clearer</a:t>
            </a:r>
            <a:endParaRPr sz="2176">
              <a:solidFill>
                <a:srgbClr val="1F1F1F"/>
              </a:solidFill>
              <a:highlight>
                <a:srgbClr val="FFFFFF"/>
              </a:highlight>
              <a:latin typeface="Times New Roman"/>
              <a:ea typeface="Times New Roman"/>
              <a:cs typeface="Times New Roman"/>
              <a:sym typeface="Times New Roman"/>
            </a:endParaRPr>
          </a:p>
          <a:p>
            <a:pPr indent="-366791" lvl="0" marL="457200" rtl="0" algn="l">
              <a:lnSpc>
                <a:spcPct val="95000"/>
              </a:lnSpc>
              <a:spcBef>
                <a:spcPts val="0"/>
              </a:spcBef>
              <a:spcAft>
                <a:spcPts val="0"/>
              </a:spcAft>
              <a:buClr>
                <a:srgbClr val="1F1F1F"/>
              </a:buClr>
              <a:buSzPts val="2176"/>
              <a:buFont typeface="Times New Roman"/>
              <a:buChar char="●"/>
            </a:pPr>
            <a:r>
              <a:rPr b="1" lang="en-IN" sz="2176">
                <a:solidFill>
                  <a:srgbClr val="1F1F1F"/>
                </a:solidFill>
                <a:highlight>
                  <a:srgbClr val="FFFFFF"/>
                </a:highlight>
                <a:latin typeface="Times New Roman"/>
                <a:ea typeface="Times New Roman"/>
                <a:cs typeface="Times New Roman"/>
                <a:sym typeface="Times New Roman"/>
              </a:rPr>
              <a:t>Reduce noise</a:t>
            </a:r>
            <a:r>
              <a:rPr lang="en-IN" sz="2176">
                <a:solidFill>
                  <a:srgbClr val="1F1F1F"/>
                </a:solidFill>
                <a:highlight>
                  <a:srgbClr val="FFFFFF"/>
                </a:highlight>
                <a:latin typeface="Times New Roman"/>
                <a:ea typeface="Times New Roman"/>
                <a:cs typeface="Times New Roman"/>
                <a:sym typeface="Times New Roman"/>
              </a:rPr>
              <a:t> to improve image clarity</a:t>
            </a:r>
            <a:endParaRPr sz="2176">
              <a:solidFill>
                <a:srgbClr val="1F1F1F"/>
              </a:solidFill>
              <a:highlight>
                <a:srgbClr val="FFFFFF"/>
              </a:highlight>
              <a:latin typeface="Times New Roman"/>
              <a:ea typeface="Times New Roman"/>
              <a:cs typeface="Times New Roman"/>
              <a:sym typeface="Times New Roman"/>
            </a:endParaRPr>
          </a:p>
          <a:p>
            <a:pPr indent="0" lvl="0" marL="0" rtl="0" algn="l">
              <a:lnSpc>
                <a:spcPct val="95000"/>
              </a:lnSpc>
              <a:spcBef>
                <a:spcPts val="1200"/>
              </a:spcBef>
              <a:spcAft>
                <a:spcPts val="0"/>
              </a:spcAft>
              <a:buSzPts val="852"/>
              <a:buNone/>
            </a:pPr>
            <a:r>
              <a:rPr lang="en-IN" sz="2176">
                <a:solidFill>
                  <a:srgbClr val="1F1F1F"/>
                </a:solidFill>
                <a:highlight>
                  <a:srgbClr val="FFFFFF"/>
                </a:highlight>
                <a:latin typeface="Times New Roman"/>
                <a:ea typeface="Times New Roman"/>
                <a:cs typeface="Times New Roman"/>
                <a:sym typeface="Times New Roman"/>
              </a:rPr>
              <a:t>By enhancing medical images, doctors can more confidently:</a:t>
            </a:r>
            <a:endParaRPr sz="2176">
              <a:solidFill>
                <a:srgbClr val="1F1F1F"/>
              </a:solidFill>
              <a:highlight>
                <a:srgbClr val="FFFFFF"/>
              </a:highlight>
              <a:latin typeface="Times New Roman"/>
              <a:ea typeface="Times New Roman"/>
              <a:cs typeface="Times New Roman"/>
              <a:sym typeface="Times New Roman"/>
            </a:endParaRPr>
          </a:p>
          <a:p>
            <a:pPr indent="-366791" lvl="0" marL="457200" rtl="0" algn="l">
              <a:lnSpc>
                <a:spcPct val="95000"/>
              </a:lnSpc>
              <a:spcBef>
                <a:spcPts val="1200"/>
              </a:spcBef>
              <a:spcAft>
                <a:spcPts val="0"/>
              </a:spcAft>
              <a:buClr>
                <a:srgbClr val="1F1F1F"/>
              </a:buClr>
              <a:buSzPts val="2176"/>
              <a:buFont typeface="Times New Roman"/>
              <a:buChar char="●"/>
            </a:pPr>
            <a:r>
              <a:rPr lang="en-IN" sz="2176">
                <a:solidFill>
                  <a:srgbClr val="1F1F1F"/>
                </a:solidFill>
                <a:highlight>
                  <a:srgbClr val="FFFFFF"/>
                </a:highlight>
                <a:latin typeface="Times New Roman"/>
                <a:ea typeface="Times New Roman"/>
                <a:cs typeface="Times New Roman"/>
                <a:sym typeface="Times New Roman"/>
              </a:rPr>
              <a:t>Detect </a:t>
            </a:r>
            <a:r>
              <a:rPr i="1" lang="en-IN" sz="2176">
                <a:solidFill>
                  <a:srgbClr val="1F1F1F"/>
                </a:solidFill>
                <a:highlight>
                  <a:srgbClr val="FFFFFF"/>
                </a:highlight>
                <a:latin typeface="Times New Roman"/>
                <a:ea typeface="Times New Roman"/>
                <a:cs typeface="Times New Roman"/>
                <a:sym typeface="Times New Roman"/>
              </a:rPr>
              <a:t>tumors </a:t>
            </a:r>
            <a:r>
              <a:rPr lang="en-IN" sz="2176">
                <a:solidFill>
                  <a:srgbClr val="1F1F1F"/>
                </a:solidFill>
                <a:highlight>
                  <a:srgbClr val="FFFFFF"/>
                </a:highlight>
                <a:latin typeface="Times New Roman"/>
                <a:ea typeface="Times New Roman"/>
                <a:cs typeface="Times New Roman"/>
                <a:sym typeface="Times New Roman"/>
              </a:rPr>
              <a:t>and other abnormalities</a:t>
            </a:r>
            <a:endParaRPr sz="2176">
              <a:solidFill>
                <a:srgbClr val="1F1F1F"/>
              </a:solidFill>
              <a:highlight>
                <a:srgbClr val="FFFFFF"/>
              </a:highlight>
              <a:latin typeface="Times New Roman"/>
              <a:ea typeface="Times New Roman"/>
              <a:cs typeface="Times New Roman"/>
              <a:sym typeface="Times New Roman"/>
            </a:endParaRPr>
          </a:p>
          <a:p>
            <a:pPr indent="-366791" lvl="0" marL="457200" rtl="0" algn="l">
              <a:lnSpc>
                <a:spcPct val="95000"/>
              </a:lnSpc>
              <a:spcBef>
                <a:spcPts val="0"/>
              </a:spcBef>
              <a:spcAft>
                <a:spcPts val="0"/>
              </a:spcAft>
              <a:buClr>
                <a:srgbClr val="1F1F1F"/>
              </a:buClr>
              <a:buSzPts val="2176"/>
              <a:buFont typeface="Times New Roman"/>
              <a:buChar char="●"/>
            </a:pPr>
            <a:r>
              <a:rPr lang="en-IN" sz="2176">
                <a:solidFill>
                  <a:srgbClr val="1F1F1F"/>
                </a:solidFill>
                <a:highlight>
                  <a:srgbClr val="FFFFFF"/>
                </a:highlight>
                <a:latin typeface="Times New Roman"/>
                <a:ea typeface="Times New Roman"/>
                <a:cs typeface="Times New Roman"/>
                <a:sym typeface="Times New Roman"/>
              </a:rPr>
              <a:t>Monitor </a:t>
            </a:r>
            <a:r>
              <a:rPr i="1" lang="en-IN" sz="2176">
                <a:solidFill>
                  <a:srgbClr val="1F1F1F"/>
                </a:solidFill>
                <a:highlight>
                  <a:srgbClr val="FFFFFF"/>
                </a:highlight>
                <a:latin typeface="Times New Roman"/>
                <a:ea typeface="Times New Roman"/>
                <a:cs typeface="Times New Roman"/>
                <a:sym typeface="Times New Roman"/>
              </a:rPr>
              <a:t>treatment progress</a:t>
            </a:r>
            <a:endParaRPr i="1" sz="2176">
              <a:solidFill>
                <a:srgbClr val="1F1F1F"/>
              </a:solidFill>
              <a:highlight>
                <a:srgbClr val="FFFFFF"/>
              </a:highlight>
              <a:latin typeface="Times New Roman"/>
              <a:ea typeface="Times New Roman"/>
              <a:cs typeface="Times New Roman"/>
              <a:sym typeface="Times New Roman"/>
            </a:endParaRPr>
          </a:p>
          <a:p>
            <a:pPr indent="-366791" lvl="0" marL="457200" rtl="0" algn="l">
              <a:lnSpc>
                <a:spcPct val="95000"/>
              </a:lnSpc>
              <a:spcBef>
                <a:spcPts val="0"/>
              </a:spcBef>
              <a:spcAft>
                <a:spcPts val="0"/>
              </a:spcAft>
              <a:buClr>
                <a:srgbClr val="1F1F1F"/>
              </a:buClr>
              <a:buSzPts val="2176"/>
              <a:buFont typeface="Times New Roman"/>
              <a:buChar char="●"/>
            </a:pPr>
            <a:r>
              <a:rPr i="1" lang="en-IN" sz="2176">
                <a:solidFill>
                  <a:srgbClr val="1F1F1F"/>
                </a:solidFill>
                <a:highlight>
                  <a:srgbClr val="FFFFFF"/>
                </a:highlight>
                <a:latin typeface="Times New Roman"/>
                <a:ea typeface="Times New Roman"/>
                <a:cs typeface="Times New Roman"/>
                <a:sym typeface="Times New Roman"/>
              </a:rPr>
              <a:t>Plan </a:t>
            </a:r>
            <a:r>
              <a:rPr lang="en-IN" sz="2176">
                <a:solidFill>
                  <a:srgbClr val="1F1F1F"/>
                </a:solidFill>
                <a:highlight>
                  <a:srgbClr val="FFFFFF"/>
                </a:highlight>
                <a:latin typeface="Times New Roman"/>
                <a:ea typeface="Times New Roman"/>
                <a:cs typeface="Times New Roman"/>
                <a:sym typeface="Times New Roman"/>
              </a:rPr>
              <a:t>surgeries</a:t>
            </a:r>
            <a:endParaRPr sz="2176">
              <a:solidFill>
                <a:srgbClr val="1F1F1F"/>
              </a:solidFill>
              <a:highlight>
                <a:srgbClr val="FFFFFF"/>
              </a:highlight>
              <a:latin typeface="Times New Roman"/>
              <a:ea typeface="Times New Roman"/>
              <a:cs typeface="Times New Roman"/>
              <a:sym typeface="Times New Roman"/>
            </a:endParaRPr>
          </a:p>
          <a:p>
            <a:pPr indent="0" lvl="0" marL="0" rtl="0" algn="l">
              <a:lnSpc>
                <a:spcPct val="95000"/>
              </a:lnSpc>
              <a:spcBef>
                <a:spcPts val="300"/>
              </a:spcBef>
              <a:spcAft>
                <a:spcPts val="0"/>
              </a:spcAft>
              <a:buSzPts val="852"/>
              <a:buNone/>
            </a:pPr>
            <a:r>
              <a:t/>
            </a:r>
            <a:endParaRPr sz="1904">
              <a:solidFill>
                <a:srgbClr val="1F1F1F"/>
              </a:solidFill>
              <a:highlight>
                <a:srgbClr val="FFFFFF"/>
              </a:highlight>
              <a:latin typeface="Times New Roman"/>
              <a:ea typeface="Times New Roman"/>
              <a:cs typeface="Times New Roman"/>
              <a:sym typeface="Times New Roman"/>
            </a:endParaRPr>
          </a:p>
          <a:p>
            <a:pPr indent="0" lvl="0" marL="457200" rtl="0" algn="l">
              <a:lnSpc>
                <a:spcPct val="70000"/>
              </a:lnSpc>
              <a:spcBef>
                <a:spcPts val="300"/>
              </a:spcBef>
              <a:spcAft>
                <a:spcPts val="0"/>
              </a:spcAft>
              <a:buSzPts val="852"/>
              <a:buNone/>
            </a:pPr>
            <a:r>
              <a:t/>
            </a:r>
            <a:endParaRPr sz="2015">
              <a:latin typeface="Times New Roman"/>
              <a:ea typeface="Times New Roman"/>
              <a:cs typeface="Times New Roman"/>
              <a:sym typeface="Times New Roman"/>
            </a:endParaRPr>
          </a:p>
        </p:txBody>
      </p:sp>
      <p:grpSp>
        <p:nvGrpSpPr>
          <p:cNvPr id="369" name="Google Shape;369;p33"/>
          <p:cNvGrpSpPr/>
          <p:nvPr/>
        </p:nvGrpSpPr>
        <p:grpSpPr>
          <a:xfrm>
            <a:off x="0" y="6226827"/>
            <a:ext cx="12191758" cy="1989369"/>
            <a:chOff x="0" y="-85725"/>
            <a:chExt cx="4816592" cy="898500"/>
          </a:xfrm>
        </p:grpSpPr>
        <p:sp>
          <p:nvSpPr>
            <p:cNvPr id="370" name="Google Shape;370;p33"/>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33"/>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2" name="Google Shape;372;p33"/>
          <p:cNvGrpSpPr/>
          <p:nvPr/>
        </p:nvGrpSpPr>
        <p:grpSpPr>
          <a:xfrm>
            <a:off x="-1" y="6496304"/>
            <a:ext cx="12191830" cy="1467520"/>
            <a:chOff x="0" y="-85725"/>
            <a:chExt cx="5024865" cy="898500"/>
          </a:xfrm>
        </p:grpSpPr>
        <p:sp>
          <p:nvSpPr>
            <p:cNvPr id="373" name="Google Shape;373;p33"/>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33"/>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5" name="Google Shape;375;p33"/>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Real Life Applications</a:t>
            </a:r>
            <a:endParaRPr/>
          </a:p>
        </p:txBody>
      </p:sp>
      <p:pic>
        <p:nvPicPr>
          <p:cNvPr id="376" name="Google Shape;376;p33"/>
          <p:cNvPicPr preferRelativeResize="0"/>
          <p:nvPr/>
        </p:nvPicPr>
        <p:blipFill>
          <a:blip r:embed="rId3">
            <a:alphaModFix/>
          </a:blip>
          <a:stretch>
            <a:fillRect/>
          </a:stretch>
        </p:blipFill>
        <p:spPr>
          <a:xfrm>
            <a:off x="7840225" y="2255825"/>
            <a:ext cx="3902700" cy="34059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idx="1" type="body"/>
          </p:nvPr>
        </p:nvSpPr>
        <p:spPr>
          <a:xfrm>
            <a:off x="838200" y="1825625"/>
            <a:ext cx="64278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70000"/>
              </a:lnSpc>
              <a:spcBef>
                <a:spcPts val="0"/>
              </a:spcBef>
              <a:spcAft>
                <a:spcPts val="0"/>
              </a:spcAft>
              <a:buClr>
                <a:schemeClr val="dk1"/>
              </a:buClr>
              <a:buSzPts val="1960"/>
              <a:buNone/>
            </a:pPr>
            <a:r>
              <a:rPr b="1" lang="en-IN" sz="2360">
                <a:latin typeface="Times New Roman"/>
                <a:ea typeface="Times New Roman"/>
                <a:cs typeface="Times New Roman"/>
                <a:sym typeface="Times New Roman"/>
              </a:rPr>
              <a:t>2. </a:t>
            </a:r>
            <a:r>
              <a:rPr b="1" lang="en-IN" sz="2360" u="sng">
                <a:latin typeface="Times New Roman"/>
                <a:ea typeface="Times New Roman"/>
                <a:cs typeface="Times New Roman"/>
                <a:sym typeface="Times New Roman"/>
              </a:rPr>
              <a:t>Surveillance and Security Systems:</a:t>
            </a:r>
            <a:endParaRPr b="1" sz="2360" u="sng">
              <a:latin typeface="Times New Roman"/>
              <a:ea typeface="Times New Roman"/>
              <a:cs typeface="Times New Roman"/>
              <a:sym typeface="Times New Roman"/>
            </a:endParaRPr>
          </a:p>
          <a:p>
            <a:pPr indent="0" lvl="0" marL="177800" rtl="0" algn="l">
              <a:lnSpc>
                <a:spcPct val="100000"/>
              </a:lnSpc>
              <a:spcBef>
                <a:spcPts val="0"/>
              </a:spcBef>
              <a:spcAft>
                <a:spcPts val="0"/>
              </a:spcAft>
              <a:buClr>
                <a:schemeClr val="dk1"/>
              </a:buClr>
              <a:buSzPts val="1960"/>
              <a:buNone/>
            </a:pPr>
            <a:r>
              <a:rPr lang="en-IN" sz="2010">
                <a:solidFill>
                  <a:srgbClr val="1F1F1F"/>
                </a:solidFill>
                <a:highlight>
                  <a:srgbClr val="FFFFFF"/>
                </a:highlight>
                <a:latin typeface="Times New Roman"/>
                <a:ea typeface="Times New Roman"/>
                <a:cs typeface="Times New Roman"/>
                <a:sym typeface="Times New Roman"/>
              </a:rPr>
              <a:t>Image enhancement plays a crucial role in improving the quality of footage captured by surveillance cameras, allowing for better identification of objects and people. </a:t>
            </a:r>
            <a:endParaRPr sz="2010">
              <a:solidFill>
                <a:srgbClr val="1F1F1F"/>
              </a:solidFill>
              <a:highlight>
                <a:srgbClr val="FFFFFF"/>
              </a:highlight>
              <a:latin typeface="Times New Roman"/>
              <a:ea typeface="Times New Roman"/>
              <a:cs typeface="Times New Roman"/>
              <a:sym typeface="Times New Roman"/>
            </a:endParaRPr>
          </a:p>
          <a:p>
            <a:pPr indent="-356235" lvl="0" marL="457200" rtl="0" algn="l">
              <a:lnSpc>
                <a:spcPct val="100000"/>
              </a:lnSpc>
              <a:spcBef>
                <a:spcPts val="0"/>
              </a:spcBef>
              <a:spcAft>
                <a:spcPts val="0"/>
              </a:spcAft>
              <a:buClr>
                <a:srgbClr val="1F1F1F"/>
              </a:buClr>
              <a:buSzPts val="2010"/>
              <a:buFont typeface="Times New Roman"/>
              <a:buChar char="●"/>
            </a:pPr>
            <a:r>
              <a:rPr b="1" lang="en-IN" sz="2010">
                <a:solidFill>
                  <a:srgbClr val="1F1F1F"/>
                </a:solidFill>
                <a:highlight>
                  <a:srgbClr val="FFFFFF"/>
                </a:highlight>
                <a:latin typeface="Times New Roman"/>
                <a:ea typeface="Times New Roman"/>
                <a:cs typeface="Times New Roman"/>
                <a:sym typeface="Times New Roman"/>
              </a:rPr>
              <a:t>Low-light enhancement:</a:t>
            </a:r>
            <a:r>
              <a:rPr lang="en-IN" sz="2010">
                <a:solidFill>
                  <a:srgbClr val="1F1F1F"/>
                </a:solidFill>
                <a:highlight>
                  <a:srgbClr val="FFFFFF"/>
                </a:highlight>
                <a:latin typeface="Times New Roman"/>
                <a:ea typeface="Times New Roman"/>
                <a:cs typeface="Times New Roman"/>
                <a:sym typeface="Times New Roman"/>
              </a:rPr>
              <a:t> Brightens images captured in poor lighting conditions, revealing details obscured by darkness.</a:t>
            </a:r>
            <a:endParaRPr sz="2010">
              <a:solidFill>
                <a:srgbClr val="1F1F1F"/>
              </a:solidFill>
              <a:highlight>
                <a:srgbClr val="FFFFFF"/>
              </a:highlight>
              <a:latin typeface="Times New Roman"/>
              <a:ea typeface="Times New Roman"/>
              <a:cs typeface="Times New Roman"/>
              <a:sym typeface="Times New Roman"/>
            </a:endParaRPr>
          </a:p>
          <a:p>
            <a:pPr indent="-356235" lvl="0" marL="457200" rtl="0" algn="l">
              <a:lnSpc>
                <a:spcPct val="100000"/>
              </a:lnSpc>
              <a:spcBef>
                <a:spcPts val="0"/>
              </a:spcBef>
              <a:spcAft>
                <a:spcPts val="0"/>
              </a:spcAft>
              <a:buClr>
                <a:srgbClr val="1F1F1F"/>
              </a:buClr>
              <a:buSzPts val="2010"/>
              <a:buFont typeface="Times New Roman"/>
              <a:buChar char="●"/>
            </a:pPr>
            <a:r>
              <a:rPr b="1" lang="en-IN" sz="2010">
                <a:solidFill>
                  <a:srgbClr val="1F1F1F"/>
                </a:solidFill>
                <a:highlight>
                  <a:srgbClr val="FFFFFF"/>
                </a:highlight>
                <a:latin typeface="Times New Roman"/>
                <a:ea typeface="Times New Roman"/>
                <a:cs typeface="Times New Roman"/>
                <a:sym typeface="Times New Roman"/>
              </a:rPr>
              <a:t>Noise reduction:</a:t>
            </a:r>
            <a:r>
              <a:rPr lang="en-IN" sz="2010">
                <a:solidFill>
                  <a:srgbClr val="1F1F1F"/>
                </a:solidFill>
                <a:highlight>
                  <a:srgbClr val="FFFFFF"/>
                </a:highlight>
                <a:latin typeface="Times New Roman"/>
                <a:ea typeface="Times New Roman"/>
                <a:cs typeface="Times New Roman"/>
                <a:sym typeface="Times New Roman"/>
              </a:rPr>
              <a:t> Eliminates grainy static from footage, improving clarity.</a:t>
            </a:r>
            <a:endParaRPr sz="2010">
              <a:solidFill>
                <a:srgbClr val="1F1F1F"/>
              </a:solidFill>
              <a:highlight>
                <a:srgbClr val="FFFFFF"/>
              </a:highlight>
              <a:latin typeface="Times New Roman"/>
              <a:ea typeface="Times New Roman"/>
              <a:cs typeface="Times New Roman"/>
              <a:sym typeface="Times New Roman"/>
            </a:endParaRPr>
          </a:p>
          <a:p>
            <a:pPr indent="-356235" lvl="0" marL="457200" rtl="0" algn="l">
              <a:lnSpc>
                <a:spcPct val="100000"/>
              </a:lnSpc>
              <a:spcBef>
                <a:spcPts val="0"/>
              </a:spcBef>
              <a:spcAft>
                <a:spcPts val="0"/>
              </a:spcAft>
              <a:buClr>
                <a:srgbClr val="1F1F1F"/>
              </a:buClr>
              <a:buSzPts val="2010"/>
              <a:buFont typeface="Times New Roman"/>
              <a:buChar char="●"/>
            </a:pPr>
            <a:r>
              <a:rPr b="1" lang="en-IN" sz="2010">
                <a:solidFill>
                  <a:srgbClr val="1F1F1F"/>
                </a:solidFill>
                <a:highlight>
                  <a:srgbClr val="FFFFFF"/>
                </a:highlight>
                <a:latin typeface="Times New Roman"/>
                <a:ea typeface="Times New Roman"/>
                <a:cs typeface="Times New Roman"/>
                <a:sym typeface="Times New Roman"/>
              </a:rPr>
              <a:t>Sharpening:</a:t>
            </a:r>
            <a:r>
              <a:rPr lang="en-IN" sz="2010">
                <a:solidFill>
                  <a:srgbClr val="1F1F1F"/>
                </a:solidFill>
                <a:highlight>
                  <a:srgbClr val="FFFFFF"/>
                </a:highlight>
                <a:latin typeface="Times New Roman"/>
                <a:ea typeface="Times New Roman"/>
                <a:cs typeface="Times New Roman"/>
                <a:sym typeface="Times New Roman"/>
              </a:rPr>
              <a:t> Enhances edges and outlines, making objects and faces more recognizable.</a:t>
            </a:r>
            <a:endParaRPr sz="201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70000"/>
              </a:lnSpc>
              <a:spcBef>
                <a:spcPts val="0"/>
              </a:spcBef>
              <a:spcAft>
                <a:spcPts val="0"/>
              </a:spcAft>
              <a:buClr>
                <a:schemeClr val="dk1"/>
              </a:buClr>
              <a:buSzPts val="1960"/>
              <a:buNone/>
            </a:pPr>
            <a:r>
              <a:t/>
            </a:r>
            <a:endParaRPr sz="839">
              <a:solidFill>
                <a:srgbClr val="1F1F1F"/>
              </a:solidFill>
              <a:highlight>
                <a:srgbClr val="FFFFFF"/>
              </a:highlight>
              <a:latin typeface="Arial"/>
              <a:ea typeface="Arial"/>
              <a:cs typeface="Arial"/>
              <a:sym typeface="Arial"/>
            </a:endParaRPr>
          </a:p>
          <a:p>
            <a:pPr indent="-50800" lvl="0" marL="228600" rtl="0" algn="l">
              <a:lnSpc>
                <a:spcPct val="70000"/>
              </a:lnSpc>
              <a:spcBef>
                <a:spcPts val="0"/>
              </a:spcBef>
              <a:spcAft>
                <a:spcPts val="0"/>
              </a:spcAft>
              <a:buClr>
                <a:schemeClr val="dk1"/>
              </a:buClr>
              <a:buSzPts val="1960"/>
              <a:buNone/>
            </a:pPr>
            <a:r>
              <a:t/>
            </a:r>
            <a:endParaRPr b="1" sz="1960" u="sng">
              <a:latin typeface="Times New Roman"/>
              <a:ea typeface="Times New Roman"/>
              <a:cs typeface="Times New Roman"/>
              <a:sym typeface="Times New Roman"/>
            </a:endParaRPr>
          </a:p>
        </p:txBody>
      </p:sp>
      <p:grpSp>
        <p:nvGrpSpPr>
          <p:cNvPr id="382" name="Google Shape;382;p34"/>
          <p:cNvGrpSpPr/>
          <p:nvPr/>
        </p:nvGrpSpPr>
        <p:grpSpPr>
          <a:xfrm>
            <a:off x="0" y="6226827"/>
            <a:ext cx="12191758" cy="1989369"/>
            <a:chOff x="0" y="-85725"/>
            <a:chExt cx="4816592" cy="898500"/>
          </a:xfrm>
        </p:grpSpPr>
        <p:sp>
          <p:nvSpPr>
            <p:cNvPr id="383" name="Google Shape;383;p34"/>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34"/>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5" name="Google Shape;385;p34"/>
          <p:cNvGrpSpPr/>
          <p:nvPr/>
        </p:nvGrpSpPr>
        <p:grpSpPr>
          <a:xfrm>
            <a:off x="-1" y="6496304"/>
            <a:ext cx="12191830" cy="1467520"/>
            <a:chOff x="0" y="-85725"/>
            <a:chExt cx="5024865" cy="898500"/>
          </a:xfrm>
        </p:grpSpPr>
        <p:sp>
          <p:nvSpPr>
            <p:cNvPr id="386" name="Google Shape;386;p34"/>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34"/>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8" name="Google Shape;388;p34"/>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Real Life Applications</a:t>
            </a:r>
            <a:endParaRPr/>
          </a:p>
        </p:txBody>
      </p:sp>
      <p:pic>
        <p:nvPicPr>
          <p:cNvPr id="389" name="Google Shape;389;p34"/>
          <p:cNvPicPr preferRelativeResize="0"/>
          <p:nvPr/>
        </p:nvPicPr>
        <p:blipFill>
          <a:blip r:embed="rId3">
            <a:alphaModFix/>
          </a:blip>
          <a:stretch>
            <a:fillRect/>
          </a:stretch>
        </p:blipFill>
        <p:spPr>
          <a:xfrm>
            <a:off x="7418400" y="1843225"/>
            <a:ext cx="3935399" cy="2214258"/>
          </a:xfrm>
          <a:prstGeom prst="rect">
            <a:avLst/>
          </a:prstGeom>
          <a:noFill/>
          <a:ln>
            <a:noFill/>
          </a:ln>
        </p:spPr>
      </p:pic>
      <p:pic>
        <p:nvPicPr>
          <p:cNvPr id="390" name="Google Shape;390;p34"/>
          <p:cNvPicPr preferRelativeResize="0"/>
          <p:nvPr/>
        </p:nvPicPr>
        <p:blipFill>
          <a:blip r:embed="rId4">
            <a:alphaModFix/>
          </a:blip>
          <a:stretch>
            <a:fillRect/>
          </a:stretch>
        </p:blipFill>
        <p:spPr>
          <a:xfrm>
            <a:off x="7418400" y="4209875"/>
            <a:ext cx="3859200" cy="2016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200"/>
              </a:spcBef>
              <a:spcAft>
                <a:spcPts val="0"/>
              </a:spcAft>
              <a:buClr>
                <a:schemeClr val="dk1"/>
              </a:buClr>
              <a:buSzPts val="770"/>
              <a:buFont typeface="Arial"/>
              <a:buNone/>
            </a:pPr>
            <a:r>
              <a:rPr lang="en-IN" sz="1923">
                <a:solidFill>
                  <a:srgbClr val="1F1F1F"/>
                </a:solidFill>
                <a:highlight>
                  <a:srgbClr val="FFFFFF"/>
                </a:highlight>
                <a:latin typeface="Times New Roman"/>
                <a:ea typeface="Times New Roman"/>
                <a:cs typeface="Times New Roman"/>
                <a:sym typeface="Times New Roman"/>
              </a:rPr>
              <a:t>By enhancing surveillance images, one can see the following results</a:t>
            </a:r>
            <a:endParaRPr sz="2010">
              <a:solidFill>
                <a:srgbClr val="1F1F1F"/>
              </a:solidFill>
              <a:highlight>
                <a:srgbClr val="FFFFFF"/>
              </a:highlight>
              <a:latin typeface="Times New Roman"/>
              <a:ea typeface="Times New Roman"/>
              <a:cs typeface="Times New Roman"/>
              <a:sym typeface="Times New Roman"/>
            </a:endParaRPr>
          </a:p>
          <a:p>
            <a:pPr indent="-356235" lvl="0" marL="457200" rtl="0" algn="l">
              <a:lnSpc>
                <a:spcPct val="100000"/>
              </a:lnSpc>
              <a:spcBef>
                <a:spcPts val="1200"/>
              </a:spcBef>
              <a:spcAft>
                <a:spcPts val="0"/>
              </a:spcAft>
              <a:buClr>
                <a:srgbClr val="1F1F1F"/>
              </a:buClr>
              <a:buSzPts val="2010"/>
              <a:buChar char="●"/>
            </a:pPr>
            <a:r>
              <a:rPr b="1" lang="en-IN" sz="2010">
                <a:solidFill>
                  <a:srgbClr val="1F1F1F"/>
                </a:solidFill>
                <a:highlight>
                  <a:srgbClr val="FFFFFF"/>
                </a:highlight>
                <a:latin typeface="Times New Roman"/>
                <a:ea typeface="Times New Roman"/>
                <a:cs typeface="Times New Roman"/>
                <a:sym typeface="Times New Roman"/>
              </a:rPr>
              <a:t>Improved identification:</a:t>
            </a:r>
            <a:r>
              <a:rPr lang="en-IN" sz="2010">
                <a:solidFill>
                  <a:srgbClr val="1F1F1F"/>
                </a:solidFill>
                <a:highlight>
                  <a:srgbClr val="FFFFFF"/>
                </a:highlight>
                <a:latin typeface="Times New Roman"/>
                <a:ea typeface="Times New Roman"/>
                <a:cs typeface="Times New Roman"/>
                <a:sym typeface="Times New Roman"/>
              </a:rPr>
              <a:t> Clearer visuals enable better identification of suspects, victims, and vehicles.</a:t>
            </a:r>
            <a:endParaRPr sz="2010">
              <a:solidFill>
                <a:srgbClr val="1F1F1F"/>
              </a:solidFill>
              <a:highlight>
                <a:srgbClr val="FFFFFF"/>
              </a:highlight>
              <a:latin typeface="Times New Roman"/>
              <a:ea typeface="Times New Roman"/>
              <a:cs typeface="Times New Roman"/>
              <a:sym typeface="Times New Roman"/>
            </a:endParaRPr>
          </a:p>
          <a:p>
            <a:pPr indent="-356235" lvl="0" marL="457200" rtl="0" algn="l">
              <a:lnSpc>
                <a:spcPct val="100000"/>
              </a:lnSpc>
              <a:spcBef>
                <a:spcPts val="0"/>
              </a:spcBef>
              <a:spcAft>
                <a:spcPts val="0"/>
              </a:spcAft>
              <a:buClr>
                <a:srgbClr val="1F1F1F"/>
              </a:buClr>
              <a:buSzPts val="2010"/>
              <a:buChar char="●"/>
            </a:pPr>
            <a:r>
              <a:rPr b="1" lang="en-IN" sz="2010">
                <a:solidFill>
                  <a:srgbClr val="1F1F1F"/>
                </a:solidFill>
                <a:highlight>
                  <a:srgbClr val="FFFFFF"/>
                </a:highlight>
                <a:latin typeface="Times New Roman"/>
                <a:ea typeface="Times New Roman"/>
                <a:cs typeface="Times New Roman"/>
                <a:sym typeface="Times New Roman"/>
              </a:rPr>
              <a:t>Enhanced evidence collection:</a:t>
            </a:r>
            <a:r>
              <a:rPr lang="en-IN" sz="2010">
                <a:solidFill>
                  <a:srgbClr val="1F1F1F"/>
                </a:solidFill>
                <a:highlight>
                  <a:srgbClr val="FFFFFF"/>
                </a:highlight>
                <a:latin typeface="Times New Roman"/>
                <a:ea typeface="Times New Roman"/>
                <a:cs typeface="Times New Roman"/>
                <a:sym typeface="Times New Roman"/>
              </a:rPr>
              <a:t> Provides higher quality footage for forensic analysis.</a:t>
            </a:r>
            <a:endParaRPr sz="2010">
              <a:solidFill>
                <a:srgbClr val="1F1F1F"/>
              </a:solidFill>
              <a:highlight>
                <a:srgbClr val="FFFFFF"/>
              </a:highlight>
              <a:latin typeface="Times New Roman"/>
              <a:ea typeface="Times New Roman"/>
              <a:cs typeface="Times New Roman"/>
              <a:sym typeface="Times New Roman"/>
            </a:endParaRPr>
          </a:p>
          <a:p>
            <a:pPr indent="-356235" lvl="0" marL="457200" rtl="0" algn="l">
              <a:lnSpc>
                <a:spcPct val="100000"/>
              </a:lnSpc>
              <a:spcBef>
                <a:spcPts val="0"/>
              </a:spcBef>
              <a:spcAft>
                <a:spcPts val="0"/>
              </a:spcAft>
              <a:buClr>
                <a:srgbClr val="1F1F1F"/>
              </a:buClr>
              <a:buSzPts val="2010"/>
              <a:buChar char="●"/>
            </a:pPr>
            <a:r>
              <a:rPr b="1" lang="en-IN" sz="2010">
                <a:solidFill>
                  <a:srgbClr val="1F1F1F"/>
                </a:solidFill>
                <a:highlight>
                  <a:srgbClr val="FFFFFF"/>
                </a:highlight>
                <a:latin typeface="Times New Roman"/>
                <a:ea typeface="Times New Roman"/>
                <a:cs typeface="Times New Roman"/>
                <a:sym typeface="Times New Roman"/>
              </a:rPr>
              <a:t>Better situational awareness:</a:t>
            </a:r>
            <a:r>
              <a:rPr lang="en-IN" sz="2010">
                <a:solidFill>
                  <a:srgbClr val="1F1F1F"/>
                </a:solidFill>
                <a:highlight>
                  <a:srgbClr val="FFFFFF"/>
                </a:highlight>
                <a:latin typeface="Times New Roman"/>
                <a:ea typeface="Times New Roman"/>
                <a:cs typeface="Times New Roman"/>
                <a:sym typeface="Times New Roman"/>
              </a:rPr>
              <a:t> Enables security personnel to assess situations more accurately.</a:t>
            </a:r>
            <a:endParaRPr sz="201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300"/>
              </a:spcBef>
              <a:spcAft>
                <a:spcPts val="0"/>
              </a:spcAft>
              <a:buClr>
                <a:schemeClr val="dk1"/>
              </a:buClr>
              <a:buSzPts val="2800"/>
              <a:buNone/>
            </a:pPr>
            <a:r>
              <a:t/>
            </a:r>
            <a:endParaRPr/>
          </a:p>
        </p:txBody>
      </p:sp>
      <p:grpSp>
        <p:nvGrpSpPr>
          <p:cNvPr id="396" name="Google Shape;396;p35"/>
          <p:cNvGrpSpPr/>
          <p:nvPr/>
        </p:nvGrpSpPr>
        <p:grpSpPr>
          <a:xfrm>
            <a:off x="0" y="6226827"/>
            <a:ext cx="12191758" cy="1989369"/>
            <a:chOff x="0" y="-85725"/>
            <a:chExt cx="4816592" cy="898500"/>
          </a:xfrm>
        </p:grpSpPr>
        <p:sp>
          <p:nvSpPr>
            <p:cNvPr id="397" name="Google Shape;397;p35"/>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35"/>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9" name="Google Shape;399;p35"/>
          <p:cNvGrpSpPr/>
          <p:nvPr/>
        </p:nvGrpSpPr>
        <p:grpSpPr>
          <a:xfrm>
            <a:off x="-1" y="6496304"/>
            <a:ext cx="12191830" cy="1467520"/>
            <a:chOff x="0" y="-85725"/>
            <a:chExt cx="5024865" cy="898500"/>
          </a:xfrm>
        </p:grpSpPr>
        <p:sp>
          <p:nvSpPr>
            <p:cNvPr id="400" name="Google Shape;400;p35"/>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35"/>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2" name="Google Shape;402;p35"/>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Real Life Applications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6"/>
          <p:cNvSpPr txBox="1"/>
          <p:nvPr>
            <p:ph idx="1" type="body"/>
          </p:nvPr>
        </p:nvSpPr>
        <p:spPr>
          <a:xfrm>
            <a:off x="838200" y="1825625"/>
            <a:ext cx="7002000" cy="43512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90000"/>
              </a:lnSpc>
              <a:spcBef>
                <a:spcPts val="0"/>
              </a:spcBef>
              <a:spcAft>
                <a:spcPts val="0"/>
              </a:spcAft>
              <a:buClr>
                <a:schemeClr val="dk1"/>
              </a:buClr>
              <a:buSzPct val="119000"/>
              <a:buNone/>
            </a:pPr>
            <a:r>
              <a:rPr b="1" lang="en-IN" sz="2352">
                <a:solidFill>
                  <a:srgbClr val="1F1F1F"/>
                </a:solidFill>
                <a:highlight>
                  <a:srgbClr val="FFFFFF"/>
                </a:highlight>
                <a:latin typeface="Times New Roman"/>
                <a:ea typeface="Times New Roman"/>
                <a:cs typeface="Times New Roman"/>
                <a:sym typeface="Times New Roman"/>
              </a:rPr>
              <a:t>3. </a:t>
            </a:r>
            <a:r>
              <a:rPr b="1" lang="en-IN" sz="2352" u="sng">
                <a:solidFill>
                  <a:srgbClr val="1F1F1F"/>
                </a:solidFill>
                <a:highlight>
                  <a:srgbClr val="FFFFFF"/>
                </a:highlight>
                <a:latin typeface="Times New Roman"/>
                <a:ea typeface="Times New Roman"/>
                <a:cs typeface="Times New Roman"/>
                <a:sym typeface="Times New Roman"/>
              </a:rPr>
              <a:t>Forensics:</a:t>
            </a:r>
            <a:endParaRPr b="1" sz="2352" u="sng">
              <a:solidFill>
                <a:srgbClr val="1F1F1F"/>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ct val="132222"/>
              <a:buNone/>
            </a:pPr>
            <a:r>
              <a:rPr lang="en-IN" sz="2117">
                <a:solidFill>
                  <a:srgbClr val="1F1F1F"/>
                </a:solidFill>
                <a:highlight>
                  <a:srgbClr val="FFFFFF"/>
                </a:highlight>
                <a:latin typeface="Times New Roman"/>
                <a:ea typeface="Times New Roman"/>
                <a:cs typeface="Times New Roman"/>
                <a:sym typeface="Times New Roman"/>
              </a:rPr>
              <a:t>Image enhancement is a crucial process in forensic studies  that helps investigators extract more information from visual evidence.</a:t>
            </a:r>
            <a:endParaRPr sz="2117">
              <a:solidFill>
                <a:srgbClr val="1F1F1F"/>
              </a:solidFill>
              <a:highlight>
                <a:srgbClr val="FFFFFF"/>
              </a:highlight>
              <a:latin typeface="Times New Roman"/>
              <a:ea typeface="Times New Roman"/>
              <a:cs typeface="Times New Roman"/>
              <a:sym typeface="Times New Roman"/>
            </a:endParaRPr>
          </a:p>
          <a:p>
            <a:pPr indent="-332814" lvl="0" marL="457200" rtl="0" algn="l">
              <a:lnSpc>
                <a:spcPct val="115000"/>
              </a:lnSpc>
              <a:spcBef>
                <a:spcPts val="0"/>
              </a:spcBef>
              <a:spcAft>
                <a:spcPts val="0"/>
              </a:spcAft>
              <a:buClr>
                <a:srgbClr val="1F1F1F"/>
              </a:buClr>
              <a:buSzPct val="100000"/>
              <a:buFont typeface="Times New Roman"/>
              <a:buChar char="•"/>
            </a:pPr>
            <a:r>
              <a:rPr b="1" lang="en-IN" sz="2117">
                <a:solidFill>
                  <a:srgbClr val="1F1F1F"/>
                </a:solidFill>
                <a:highlight>
                  <a:srgbClr val="FFFFFF"/>
                </a:highlight>
                <a:latin typeface="Times New Roman"/>
                <a:ea typeface="Times New Roman"/>
                <a:cs typeface="Times New Roman"/>
                <a:sym typeface="Times New Roman"/>
              </a:rPr>
              <a:t>Improves Clarity:</a:t>
            </a:r>
            <a:r>
              <a:rPr lang="en-IN" sz="2117">
                <a:solidFill>
                  <a:srgbClr val="1F1F1F"/>
                </a:solidFill>
                <a:highlight>
                  <a:srgbClr val="FFFFFF"/>
                </a:highlight>
                <a:latin typeface="Times New Roman"/>
                <a:ea typeface="Times New Roman"/>
                <a:cs typeface="Times New Roman"/>
                <a:sym typeface="Times New Roman"/>
              </a:rPr>
              <a:t>  Image enhancement techniques can </a:t>
            </a:r>
            <a:r>
              <a:rPr b="1" i="1" lang="en-IN" sz="2117">
                <a:solidFill>
                  <a:srgbClr val="1F1F1F"/>
                </a:solidFill>
                <a:highlight>
                  <a:srgbClr val="FFFFFF"/>
                </a:highlight>
                <a:latin typeface="Times New Roman"/>
                <a:ea typeface="Times New Roman"/>
                <a:cs typeface="Times New Roman"/>
                <a:sym typeface="Times New Roman"/>
              </a:rPr>
              <a:t>sharpen blurry images, adjust contrast in poorly lit areas, and reduce noise</a:t>
            </a:r>
            <a:r>
              <a:rPr lang="en-IN" sz="2117">
                <a:solidFill>
                  <a:srgbClr val="1F1F1F"/>
                </a:solidFill>
                <a:highlight>
                  <a:srgbClr val="FFFFFF"/>
                </a:highlight>
                <a:latin typeface="Times New Roman"/>
                <a:ea typeface="Times New Roman"/>
                <a:cs typeface="Times New Roman"/>
                <a:sym typeface="Times New Roman"/>
              </a:rPr>
              <a:t>, making crucial details like faces, license plates, or fingerprints clearer for analysis. </a:t>
            </a:r>
            <a:endParaRPr sz="2117">
              <a:solidFill>
                <a:srgbClr val="1F1F1F"/>
              </a:solidFill>
              <a:highlight>
                <a:srgbClr val="FFFFFF"/>
              </a:highlight>
              <a:latin typeface="Times New Roman"/>
              <a:ea typeface="Times New Roman"/>
              <a:cs typeface="Times New Roman"/>
              <a:sym typeface="Times New Roman"/>
            </a:endParaRPr>
          </a:p>
          <a:p>
            <a:pPr indent="-332814" lvl="0" marL="457200" rtl="0" algn="l">
              <a:lnSpc>
                <a:spcPct val="115000"/>
              </a:lnSpc>
              <a:spcBef>
                <a:spcPts val="0"/>
              </a:spcBef>
              <a:spcAft>
                <a:spcPts val="0"/>
              </a:spcAft>
              <a:buClr>
                <a:srgbClr val="1F1F1F"/>
              </a:buClr>
              <a:buSzPct val="100000"/>
              <a:buFont typeface="Times New Roman"/>
              <a:buChar char="•"/>
            </a:pPr>
            <a:r>
              <a:rPr b="1" lang="en-IN" sz="2117">
                <a:solidFill>
                  <a:srgbClr val="1F1F1F"/>
                </a:solidFill>
                <a:highlight>
                  <a:srgbClr val="FFFFFF"/>
                </a:highlight>
                <a:latin typeface="Times New Roman"/>
                <a:ea typeface="Times New Roman"/>
                <a:cs typeface="Times New Roman"/>
                <a:sym typeface="Times New Roman"/>
              </a:rPr>
              <a:t>Reveals Hidden Details:</a:t>
            </a:r>
            <a:r>
              <a:rPr lang="en-IN" sz="2117">
                <a:solidFill>
                  <a:srgbClr val="1F1F1F"/>
                </a:solidFill>
                <a:highlight>
                  <a:srgbClr val="FFFFFF"/>
                </a:highlight>
                <a:latin typeface="Times New Roman"/>
                <a:ea typeface="Times New Roman"/>
                <a:cs typeface="Times New Roman"/>
                <a:sym typeface="Times New Roman"/>
              </a:rPr>
              <a:t> Sometimes,  important evidence might be </a:t>
            </a:r>
            <a:r>
              <a:rPr b="1" i="1" lang="en-IN" sz="2117">
                <a:solidFill>
                  <a:srgbClr val="1F1F1F"/>
                </a:solidFill>
                <a:highlight>
                  <a:srgbClr val="FFFFFF"/>
                </a:highlight>
                <a:latin typeface="Times New Roman"/>
                <a:ea typeface="Times New Roman"/>
                <a:cs typeface="Times New Roman"/>
                <a:sym typeface="Times New Roman"/>
              </a:rPr>
              <a:t>hidden in shadows or obscured by glare</a:t>
            </a:r>
            <a:r>
              <a:rPr lang="en-IN" sz="2117">
                <a:solidFill>
                  <a:srgbClr val="1F1F1F"/>
                </a:solidFill>
                <a:highlight>
                  <a:srgbClr val="FFFFFF"/>
                </a:highlight>
                <a:latin typeface="Times New Roman"/>
                <a:ea typeface="Times New Roman"/>
                <a:cs typeface="Times New Roman"/>
                <a:sym typeface="Times New Roman"/>
              </a:rPr>
              <a:t>. Enhancement can bring out these details, potentially leading to new investigative avenues.</a:t>
            </a:r>
            <a:endParaRPr sz="2117">
              <a:solidFill>
                <a:srgbClr val="1F1F1F"/>
              </a:solidFill>
              <a:highlight>
                <a:srgbClr val="FFFFFF"/>
              </a:highlight>
              <a:latin typeface="Times New Roman"/>
              <a:ea typeface="Times New Roman"/>
              <a:cs typeface="Times New Roman"/>
              <a:sym typeface="Times New Roman"/>
            </a:endParaRPr>
          </a:p>
          <a:p>
            <a:pPr indent="-332814" lvl="0" marL="457200" rtl="0" algn="l">
              <a:lnSpc>
                <a:spcPct val="115000"/>
              </a:lnSpc>
              <a:spcBef>
                <a:spcPts val="0"/>
              </a:spcBef>
              <a:spcAft>
                <a:spcPts val="0"/>
              </a:spcAft>
              <a:buClr>
                <a:srgbClr val="1F1F1F"/>
              </a:buClr>
              <a:buSzPct val="100000"/>
              <a:buFont typeface="Times New Roman"/>
              <a:buChar char="•"/>
            </a:pPr>
            <a:r>
              <a:rPr b="1" lang="en-IN" sz="2117">
                <a:solidFill>
                  <a:srgbClr val="1F1F1F"/>
                </a:solidFill>
                <a:highlight>
                  <a:srgbClr val="FFFFFF"/>
                </a:highlight>
                <a:latin typeface="Times New Roman"/>
                <a:ea typeface="Times New Roman"/>
                <a:cs typeface="Times New Roman"/>
                <a:sym typeface="Times New Roman"/>
              </a:rPr>
              <a:t>Aids in Identification:</a:t>
            </a:r>
            <a:r>
              <a:rPr lang="en-IN" sz="2117">
                <a:solidFill>
                  <a:srgbClr val="1F1F1F"/>
                </a:solidFill>
                <a:highlight>
                  <a:srgbClr val="FFFFFF"/>
                </a:highlight>
                <a:latin typeface="Times New Roman"/>
                <a:ea typeface="Times New Roman"/>
                <a:cs typeface="Times New Roman"/>
                <a:sym typeface="Times New Roman"/>
              </a:rPr>
              <a:t> Enhanced images can help investigators identify suspects, victims, objects, or even locations depicted in the image.</a:t>
            </a:r>
            <a:endParaRPr sz="2117">
              <a:solidFill>
                <a:srgbClr val="1F1F1F"/>
              </a:solidFill>
              <a:highlight>
                <a:srgbClr val="FFFFFF"/>
              </a:highlight>
              <a:latin typeface="Times New Roman"/>
              <a:ea typeface="Times New Roman"/>
              <a:cs typeface="Times New Roman"/>
              <a:sym typeface="Times New Roman"/>
            </a:endParaRPr>
          </a:p>
          <a:p>
            <a:pPr indent="-332814" lvl="0" marL="457200" rtl="0" algn="l">
              <a:lnSpc>
                <a:spcPct val="115000"/>
              </a:lnSpc>
              <a:spcBef>
                <a:spcPts val="0"/>
              </a:spcBef>
              <a:spcAft>
                <a:spcPts val="0"/>
              </a:spcAft>
              <a:buClr>
                <a:srgbClr val="1F1F1F"/>
              </a:buClr>
              <a:buSzPct val="100000"/>
              <a:buFont typeface="Times New Roman"/>
              <a:buChar char="•"/>
            </a:pPr>
            <a:r>
              <a:rPr b="1" lang="en-IN" sz="2117">
                <a:solidFill>
                  <a:srgbClr val="1F1F1F"/>
                </a:solidFill>
                <a:highlight>
                  <a:srgbClr val="FFFFFF"/>
                </a:highlight>
                <a:latin typeface="Times New Roman"/>
                <a:ea typeface="Times New Roman"/>
                <a:cs typeface="Times New Roman"/>
                <a:sym typeface="Times New Roman"/>
              </a:rPr>
              <a:t>Verification of Authenticity:</a:t>
            </a:r>
            <a:r>
              <a:rPr lang="en-IN" sz="2117">
                <a:solidFill>
                  <a:srgbClr val="1F1F1F"/>
                </a:solidFill>
                <a:highlight>
                  <a:srgbClr val="FFFFFF"/>
                </a:highlight>
                <a:latin typeface="Times New Roman"/>
                <a:ea typeface="Times New Roman"/>
                <a:cs typeface="Times New Roman"/>
                <a:sym typeface="Times New Roman"/>
              </a:rPr>
              <a:t>  Image enhancement can also be used to </a:t>
            </a:r>
            <a:r>
              <a:rPr b="1" i="1" lang="en-IN" sz="2117">
                <a:solidFill>
                  <a:srgbClr val="1F1F1F"/>
                </a:solidFill>
                <a:highlight>
                  <a:srgbClr val="FFFFFF"/>
                </a:highlight>
                <a:latin typeface="Times New Roman"/>
                <a:ea typeface="Times New Roman"/>
                <a:cs typeface="Times New Roman"/>
                <a:sym typeface="Times New Roman"/>
              </a:rPr>
              <a:t>detect signs of tampering or manipulation in digital evidence</a:t>
            </a:r>
            <a:r>
              <a:rPr lang="en-IN" sz="2117">
                <a:solidFill>
                  <a:srgbClr val="1F1F1F"/>
                </a:solidFill>
                <a:highlight>
                  <a:srgbClr val="FFFFFF"/>
                </a:highlight>
                <a:latin typeface="Times New Roman"/>
                <a:ea typeface="Times New Roman"/>
                <a:cs typeface="Times New Roman"/>
                <a:sym typeface="Times New Roman"/>
              </a:rPr>
              <a:t>.</a:t>
            </a:r>
            <a:endParaRPr sz="2117">
              <a:solidFill>
                <a:srgbClr val="1F1F1F"/>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None/>
            </a:pPr>
            <a:r>
              <a:t/>
            </a:r>
            <a:endParaRPr sz="20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300"/>
              </a:spcBef>
              <a:spcAft>
                <a:spcPts val="0"/>
              </a:spcAft>
              <a:buClr>
                <a:schemeClr val="dk1"/>
              </a:buClr>
              <a:buSzPct val="233333"/>
              <a:buNone/>
            </a:pPr>
            <a:r>
              <a:t/>
            </a:r>
            <a:endParaRPr sz="1200">
              <a:solidFill>
                <a:srgbClr val="1F1F1F"/>
              </a:solidFill>
              <a:highlight>
                <a:srgbClr val="FFFFFF"/>
              </a:highlight>
              <a:latin typeface="Arial"/>
              <a:ea typeface="Arial"/>
              <a:cs typeface="Arial"/>
              <a:sym typeface="Arial"/>
            </a:endParaRPr>
          </a:p>
        </p:txBody>
      </p:sp>
      <p:grpSp>
        <p:nvGrpSpPr>
          <p:cNvPr id="408" name="Google Shape;408;p36"/>
          <p:cNvGrpSpPr/>
          <p:nvPr/>
        </p:nvGrpSpPr>
        <p:grpSpPr>
          <a:xfrm>
            <a:off x="0" y="6226827"/>
            <a:ext cx="12191758" cy="1989369"/>
            <a:chOff x="0" y="-85725"/>
            <a:chExt cx="4816592" cy="898500"/>
          </a:xfrm>
        </p:grpSpPr>
        <p:sp>
          <p:nvSpPr>
            <p:cNvPr id="409" name="Google Shape;409;p36"/>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36"/>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1" name="Google Shape;411;p36"/>
          <p:cNvGrpSpPr/>
          <p:nvPr/>
        </p:nvGrpSpPr>
        <p:grpSpPr>
          <a:xfrm>
            <a:off x="-1" y="6496304"/>
            <a:ext cx="12191830" cy="1467520"/>
            <a:chOff x="0" y="-85725"/>
            <a:chExt cx="5024865" cy="898500"/>
          </a:xfrm>
        </p:grpSpPr>
        <p:sp>
          <p:nvSpPr>
            <p:cNvPr id="412" name="Google Shape;412;p36"/>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36"/>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4" name="Google Shape;414;p36"/>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Real Life Applications</a:t>
            </a:r>
            <a:endParaRPr/>
          </a:p>
        </p:txBody>
      </p:sp>
      <p:pic>
        <p:nvPicPr>
          <p:cNvPr id="415" name="Google Shape;415;p36"/>
          <p:cNvPicPr preferRelativeResize="0"/>
          <p:nvPr/>
        </p:nvPicPr>
        <p:blipFill>
          <a:blip r:embed="rId3">
            <a:alphaModFix/>
          </a:blip>
          <a:stretch>
            <a:fillRect/>
          </a:stretch>
        </p:blipFill>
        <p:spPr>
          <a:xfrm>
            <a:off x="7992600" y="2485625"/>
            <a:ext cx="3361200" cy="26850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7"/>
          <p:cNvSpPr txBox="1"/>
          <p:nvPr>
            <p:ph idx="1" type="body"/>
          </p:nvPr>
        </p:nvSpPr>
        <p:spPr>
          <a:xfrm>
            <a:off x="838200" y="1825625"/>
            <a:ext cx="62145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b="1" lang="en-IN" sz="2500">
                <a:latin typeface="Times New Roman"/>
                <a:ea typeface="Times New Roman"/>
                <a:cs typeface="Times New Roman"/>
                <a:sym typeface="Times New Roman"/>
              </a:rPr>
              <a:t>4. </a:t>
            </a:r>
            <a:r>
              <a:rPr b="1" lang="en-IN" sz="2500" u="sng">
                <a:latin typeface="Times New Roman"/>
                <a:ea typeface="Times New Roman"/>
                <a:cs typeface="Times New Roman"/>
                <a:sym typeface="Times New Roman"/>
              </a:rPr>
              <a:t>Movie and Cinema Industry:</a:t>
            </a:r>
            <a:endParaRPr b="1" sz="2500" u="sng">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300">
                <a:solidFill>
                  <a:srgbClr val="1F1F1F"/>
                </a:solidFill>
                <a:highlight>
                  <a:srgbClr val="FFFFFF"/>
                </a:highlight>
                <a:latin typeface="Times New Roman"/>
                <a:ea typeface="Times New Roman"/>
                <a:cs typeface="Times New Roman"/>
                <a:sym typeface="Times New Roman"/>
              </a:rPr>
              <a:t>Image enhancement is a crucial part of the movie making process, used in both filming and post-production.</a:t>
            </a:r>
            <a:endParaRPr sz="23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b="1" lang="en-IN" sz="2300">
                <a:solidFill>
                  <a:srgbClr val="1F1F1F"/>
                </a:solidFill>
                <a:highlight>
                  <a:srgbClr val="FFFFFF"/>
                </a:highlight>
                <a:latin typeface="Times New Roman"/>
                <a:ea typeface="Times New Roman"/>
                <a:cs typeface="Times New Roman"/>
                <a:sym typeface="Times New Roman"/>
              </a:rPr>
              <a:t>Corrects lighting issues:</a:t>
            </a:r>
            <a:r>
              <a:rPr lang="en-IN" sz="2300">
                <a:solidFill>
                  <a:srgbClr val="1F1F1F"/>
                </a:solidFill>
                <a:highlight>
                  <a:srgbClr val="FFFFFF"/>
                </a:highlight>
                <a:latin typeface="Times New Roman"/>
                <a:ea typeface="Times New Roman"/>
                <a:cs typeface="Times New Roman"/>
                <a:sym typeface="Times New Roman"/>
              </a:rPr>
              <a:t> Improves the quality of shots where lighting might have been uneven or unfavorable during filming.</a:t>
            </a:r>
            <a:endParaRPr sz="2300">
              <a:solidFill>
                <a:srgbClr val="1F1F1F"/>
              </a:solidFill>
              <a:highlight>
                <a:srgbClr val="FFFFFF"/>
              </a:highlight>
              <a:latin typeface="Times New Roman"/>
              <a:ea typeface="Times New Roman"/>
              <a:cs typeface="Times New Roman"/>
              <a:sym typeface="Times New Roman"/>
            </a:endParaRPr>
          </a:p>
          <a:p>
            <a:pPr indent="-50800" lvl="0" marL="228600" rtl="0" algn="l">
              <a:spcBef>
                <a:spcPts val="0"/>
              </a:spcBef>
              <a:spcAft>
                <a:spcPts val="0"/>
              </a:spcAft>
              <a:buClr>
                <a:schemeClr val="dk1"/>
              </a:buClr>
              <a:buSzPts val="1100"/>
              <a:buFont typeface="Arial"/>
              <a:buNone/>
            </a:pPr>
            <a:r>
              <a:rPr b="1" lang="en-IN" sz="2300">
                <a:solidFill>
                  <a:srgbClr val="1F1F1F"/>
                </a:solidFill>
                <a:highlight>
                  <a:srgbClr val="FFFFFF"/>
                </a:highlight>
                <a:latin typeface="Times New Roman"/>
                <a:ea typeface="Times New Roman"/>
                <a:cs typeface="Times New Roman"/>
                <a:sym typeface="Times New Roman"/>
              </a:rPr>
              <a:t>Color Grading:</a:t>
            </a:r>
            <a:r>
              <a:rPr lang="en-IN" sz="2300">
                <a:solidFill>
                  <a:srgbClr val="1F1F1F"/>
                </a:solidFill>
                <a:highlight>
                  <a:srgbClr val="FFFFFF"/>
                </a:highlight>
                <a:latin typeface="Times New Roman"/>
                <a:ea typeface="Times New Roman"/>
                <a:cs typeface="Times New Roman"/>
                <a:sym typeface="Times New Roman"/>
              </a:rPr>
              <a:t> Creates a specific mood or atmosphere by adjusting colors, brightness, and contrast.</a:t>
            </a:r>
            <a:endParaRPr sz="2300">
              <a:solidFill>
                <a:srgbClr val="1F1F1F"/>
              </a:solidFill>
              <a:highlight>
                <a:srgbClr val="FFFFFF"/>
              </a:highlight>
              <a:latin typeface="Times New Roman"/>
              <a:ea typeface="Times New Roman"/>
              <a:cs typeface="Times New Roman"/>
              <a:sym typeface="Times New Roman"/>
            </a:endParaRPr>
          </a:p>
          <a:p>
            <a:pPr indent="-50800" lvl="0" marL="228600" rtl="0" algn="l">
              <a:spcBef>
                <a:spcPts val="0"/>
              </a:spcBef>
              <a:spcAft>
                <a:spcPts val="0"/>
              </a:spcAft>
              <a:buClr>
                <a:schemeClr val="dk1"/>
              </a:buClr>
              <a:buSzPts val="1100"/>
              <a:buFont typeface="Arial"/>
              <a:buNone/>
            </a:pPr>
            <a:r>
              <a:t/>
            </a:r>
            <a:endParaRPr sz="1200">
              <a:solidFill>
                <a:srgbClr val="1F1F1F"/>
              </a:solidFill>
              <a:highlight>
                <a:srgbClr val="FFFFFF"/>
              </a:highlight>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t/>
            </a:r>
            <a:endParaRPr sz="1200">
              <a:solidFill>
                <a:srgbClr val="1F1F1F"/>
              </a:solidFill>
              <a:highlight>
                <a:srgbClr val="FFFFFF"/>
              </a:highlight>
              <a:latin typeface="Arial"/>
              <a:ea typeface="Arial"/>
              <a:cs typeface="Arial"/>
              <a:sym typeface="Arial"/>
            </a:endParaRPr>
          </a:p>
        </p:txBody>
      </p:sp>
      <p:grpSp>
        <p:nvGrpSpPr>
          <p:cNvPr id="421" name="Google Shape;421;p37"/>
          <p:cNvGrpSpPr/>
          <p:nvPr/>
        </p:nvGrpSpPr>
        <p:grpSpPr>
          <a:xfrm>
            <a:off x="0" y="6226827"/>
            <a:ext cx="12191758" cy="1989369"/>
            <a:chOff x="0" y="-85725"/>
            <a:chExt cx="4816592" cy="898500"/>
          </a:xfrm>
        </p:grpSpPr>
        <p:sp>
          <p:nvSpPr>
            <p:cNvPr id="422" name="Google Shape;422;p37"/>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37"/>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4" name="Google Shape;424;p37"/>
          <p:cNvGrpSpPr/>
          <p:nvPr/>
        </p:nvGrpSpPr>
        <p:grpSpPr>
          <a:xfrm>
            <a:off x="-1" y="6496304"/>
            <a:ext cx="12191830" cy="1467520"/>
            <a:chOff x="0" y="-85725"/>
            <a:chExt cx="5024865" cy="898500"/>
          </a:xfrm>
        </p:grpSpPr>
        <p:sp>
          <p:nvSpPr>
            <p:cNvPr id="425" name="Google Shape;425;p37"/>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37"/>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7" name="Google Shape;427;p37"/>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Real Life Applications</a:t>
            </a:r>
            <a:endParaRPr/>
          </a:p>
        </p:txBody>
      </p:sp>
      <p:pic>
        <p:nvPicPr>
          <p:cNvPr id="428" name="Google Shape;428;p37"/>
          <p:cNvPicPr preferRelativeResize="0"/>
          <p:nvPr/>
        </p:nvPicPr>
        <p:blipFill>
          <a:blip r:embed="rId3">
            <a:alphaModFix/>
          </a:blip>
          <a:stretch>
            <a:fillRect/>
          </a:stretch>
        </p:blipFill>
        <p:spPr>
          <a:xfrm>
            <a:off x="7205100" y="1843225"/>
            <a:ext cx="4148699" cy="1720943"/>
          </a:xfrm>
          <a:prstGeom prst="rect">
            <a:avLst/>
          </a:prstGeom>
          <a:noFill/>
          <a:ln>
            <a:noFill/>
          </a:ln>
        </p:spPr>
      </p:pic>
      <p:pic>
        <p:nvPicPr>
          <p:cNvPr id="429" name="Google Shape;429;p37"/>
          <p:cNvPicPr preferRelativeResize="0"/>
          <p:nvPr/>
        </p:nvPicPr>
        <p:blipFill>
          <a:blip r:embed="rId4">
            <a:alphaModFix/>
          </a:blip>
          <a:stretch>
            <a:fillRect/>
          </a:stretch>
        </p:blipFill>
        <p:spPr>
          <a:xfrm>
            <a:off x="7598800" y="3716568"/>
            <a:ext cx="3109266" cy="23578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idx="1" type="body"/>
          </p:nvPr>
        </p:nvSpPr>
        <p:spPr>
          <a:xfrm>
            <a:off x="838200" y="1825625"/>
            <a:ext cx="5592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sz="2500">
                <a:solidFill>
                  <a:srgbClr val="1F1F1F"/>
                </a:solidFill>
                <a:highlight>
                  <a:srgbClr val="FFFFFF"/>
                </a:highlight>
                <a:latin typeface="Times New Roman"/>
                <a:ea typeface="Times New Roman"/>
                <a:cs typeface="Times New Roman"/>
                <a:sym typeface="Times New Roman"/>
              </a:rPr>
              <a:t>Visual Effects (VFX):</a:t>
            </a:r>
            <a:r>
              <a:rPr lang="en-IN" sz="2500">
                <a:solidFill>
                  <a:srgbClr val="1F1F1F"/>
                </a:solidFill>
                <a:highlight>
                  <a:srgbClr val="FFFFFF"/>
                </a:highlight>
                <a:latin typeface="Times New Roman"/>
                <a:ea typeface="Times New Roman"/>
                <a:cs typeface="Times New Roman"/>
                <a:sym typeface="Times New Roman"/>
              </a:rPr>
              <a:t> Allows for seamless integration of computer-generated imagery (CGI) with real footage.</a:t>
            </a:r>
            <a:endParaRPr sz="2500">
              <a:solidFill>
                <a:srgbClr val="1F1F1F"/>
              </a:solidFill>
              <a:highlight>
                <a:srgbClr val="FFFFFF"/>
              </a:highlight>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b="1" lang="en-IN" sz="2500">
                <a:solidFill>
                  <a:srgbClr val="1F1F1F"/>
                </a:solidFill>
                <a:highlight>
                  <a:srgbClr val="FFFFFF"/>
                </a:highlight>
                <a:latin typeface="Times New Roman"/>
                <a:ea typeface="Times New Roman"/>
                <a:cs typeface="Times New Roman"/>
                <a:sym typeface="Times New Roman"/>
              </a:rPr>
              <a:t>Restoration of older films:</a:t>
            </a:r>
            <a:r>
              <a:rPr lang="en-IN" sz="2500">
                <a:solidFill>
                  <a:srgbClr val="1F1F1F"/>
                </a:solidFill>
                <a:highlight>
                  <a:srgbClr val="FFFFFF"/>
                </a:highlight>
                <a:latin typeface="Times New Roman"/>
                <a:ea typeface="Times New Roman"/>
                <a:cs typeface="Times New Roman"/>
                <a:sym typeface="Times New Roman"/>
              </a:rPr>
              <a:t> Breathes new life into classic movies by removing scratches, dirt, and other imperfections.</a:t>
            </a:r>
            <a:endParaRPr sz="2500">
              <a:solidFill>
                <a:srgbClr val="1F1F1F"/>
              </a:solidFill>
              <a:highlight>
                <a:srgbClr val="FFFFFF"/>
              </a:highlight>
              <a:latin typeface="Times New Roman"/>
              <a:ea typeface="Times New Roman"/>
              <a:cs typeface="Times New Roman"/>
              <a:sym typeface="Times New Roman"/>
            </a:endParaRPr>
          </a:p>
        </p:txBody>
      </p:sp>
      <p:grpSp>
        <p:nvGrpSpPr>
          <p:cNvPr id="435" name="Google Shape;435;p38"/>
          <p:cNvGrpSpPr/>
          <p:nvPr/>
        </p:nvGrpSpPr>
        <p:grpSpPr>
          <a:xfrm>
            <a:off x="0" y="6226827"/>
            <a:ext cx="12191758" cy="1989369"/>
            <a:chOff x="0" y="-85725"/>
            <a:chExt cx="4816592" cy="898500"/>
          </a:xfrm>
        </p:grpSpPr>
        <p:sp>
          <p:nvSpPr>
            <p:cNvPr id="436" name="Google Shape;436;p38"/>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38"/>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8" name="Google Shape;438;p38"/>
          <p:cNvGrpSpPr/>
          <p:nvPr/>
        </p:nvGrpSpPr>
        <p:grpSpPr>
          <a:xfrm>
            <a:off x="-1" y="6496304"/>
            <a:ext cx="12191830" cy="1467520"/>
            <a:chOff x="0" y="-85725"/>
            <a:chExt cx="5024865" cy="898500"/>
          </a:xfrm>
        </p:grpSpPr>
        <p:sp>
          <p:nvSpPr>
            <p:cNvPr id="439" name="Google Shape;439;p38"/>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38"/>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1" name="Google Shape;441;p38"/>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Real Life Applications</a:t>
            </a:r>
            <a:endParaRPr/>
          </a:p>
        </p:txBody>
      </p:sp>
      <p:pic>
        <p:nvPicPr>
          <p:cNvPr id="442" name="Google Shape;442;p38"/>
          <p:cNvPicPr preferRelativeResize="0"/>
          <p:nvPr/>
        </p:nvPicPr>
        <p:blipFill>
          <a:blip r:embed="rId3">
            <a:alphaModFix/>
          </a:blip>
          <a:stretch>
            <a:fillRect/>
          </a:stretch>
        </p:blipFill>
        <p:spPr>
          <a:xfrm>
            <a:off x="6430500" y="1752675"/>
            <a:ext cx="3774780" cy="1989375"/>
          </a:xfrm>
          <a:prstGeom prst="rect">
            <a:avLst/>
          </a:prstGeom>
          <a:noFill/>
          <a:ln>
            <a:noFill/>
          </a:ln>
        </p:spPr>
      </p:pic>
      <p:pic>
        <p:nvPicPr>
          <p:cNvPr id="443" name="Google Shape;443;p38"/>
          <p:cNvPicPr preferRelativeResize="0"/>
          <p:nvPr/>
        </p:nvPicPr>
        <p:blipFill>
          <a:blip r:embed="rId4">
            <a:alphaModFix/>
          </a:blip>
          <a:stretch>
            <a:fillRect/>
          </a:stretch>
        </p:blipFill>
        <p:spPr>
          <a:xfrm>
            <a:off x="6430500" y="3957950"/>
            <a:ext cx="2268875" cy="2268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idx="1" type="body"/>
          </p:nvPr>
        </p:nvSpPr>
        <p:spPr>
          <a:xfrm>
            <a:off x="838200" y="1825625"/>
            <a:ext cx="5274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b="1" lang="en-IN" sz="2200">
                <a:solidFill>
                  <a:srgbClr val="1F1F1F"/>
                </a:solidFill>
                <a:highlight>
                  <a:srgbClr val="FFFFFF"/>
                </a:highlight>
                <a:latin typeface="Times New Roman"/>
                <a:ea typeface="Times New Roman"/>
                <a:cs typeface="Times New Roman"/>
                <a:sym typeface="Times New Roman"/>
              </a:rPr>
              <a:t>Noise Reduction:</a:t>
            </a:r>
            <a:r>
              <a:rPr lang="en-IN" sz="2200">
                <a:solidFill>
                  <a:srgbClr val="1F1F1F"/>
                </a:solidFill>
                <a:highlight>
                  <a:srgbClr val="FFFFFF"/>
                </a:highlight>
                <a:latin typeface="Times New Roman"/>
                <a:ea typeface="Times New Roman"/>
                <a:cs typeface="Times New Roman"/>
                <a:sym typeface="Times New Roman"/>
              </a:rPr>
              <a:t> Removing unwanted grain or static from an image without affecting the important details can be tricky.</a:t>
            </a:r>
            <a:endParaRPr sz="22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2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2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2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2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b="1" lang="en-IN" sz="2200">
                <a:solidFill>
                  <a:srgbClr val="1F1F1F"/>
                </a:solidFill>
                <a:highlight>
                  <a:srgbClr val="FFFFFF"/>
                </a:highlight>
                <a:latin typeface="Times New Roman"/>
                <a:ea typeface="Times New Roman"/>
                <a:cs typeface="Times New Roman"/>
                <a:sym typeface="Times New Roman"/>
              </a:rPr>
              <a:t>Balancing Sharpening and Artifacts:</a:t>
            </a:r>
            <a:r>
              <a:rPr lang="en-IN" sz="2200">
                <a:solidFill>
                  <a:srgbClr val="1F1F1F"/>
                </a:solidFill>
                <a:highlight>
                  <a:srgbClr val="FFFFFF"/>
                </a:highlight>
                <a:latin typeface="Times New Roman"/>
                <a:ea typeface="Times New Roman"/>
                <a:cs typeface="Times New Roman"/>
                <a:sym typeface="Times New Roman"/>
              </a:rPr>
              <a:t> Sharpening an image to increase clarity, but avoiding creating halos or unnatural edges</a:t>
            </a:r>
            <a:endParaRPr sz="2200">
              <a:solidFill>
                <a:srgbClr val="1F1F1F"/>
              </a:solidFill>
              <a:highlight>
                <a:srgbClr val="FFFFFF"/>
              </a:highlight>
              <a:latin typeface="Times New Roman"/>
              <a:ea typeface="Times New Roman"/>
              <a:cs typeface="Times New Roman"/>
              <a:sym typeface="Times New Roman"/>
            </a:endParaRPr>
          </a:p>
        </p:txBody>
      </p:sp>
      <p:grpSp>
        <p:nvGrpSpPr>
          <p:cNvPr id="449" name="Google Shape;449;p39"/>
          <p:cNvGrpSpPr/>
          <p:nvPr/>
        </p:nvGrpSpPr>
        <p:grpSpPr>
          <a:xfrm>
            <a:off x="0" y="6226827"/>
            <a:ext cx="12191758" cy="1989369"/>
            <a:chOff x="0" y="-85725"/>
            <a:chExt cx="4816592" cy="898500"/>
          </a:xfrm>
        </p:grpSpPr>
        <p:sp>
          <p:nvSpPr>
            <p:cNvPr id="450" name="Google Shape;450;p39"/>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39"/>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52" name="Google Shape;452;p39"/>
          <p:cNvGrpSpPr/>
          <p:nvPr/>
        </p:nvGrpSpPr>
        <p:grpSpPr>
          <a:xfrm>
            <a:off x="-1" y="6496304"/>
            <a:ext cx="12191830" cy="1467520"/>
            <a:chOff x="0" y="-85725"/>
            <a:chExt cx="5024865" cy="898500"/>
          </a:xfrm>
        </p:grpSpPr>
        <p:sp>
          <p:nvSpPr>
            <p:cNvPr id="453" name="Google Shape;453;p39"/>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39"/>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5" name="Google Shape;455;p39"/>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Challenges Faced</a:t>
            </a:r>
            <a:endParaRPr/>
          </a:p>
        </p:txBody>
      </p:sp>
      <p:pic>
        <p:nvPicPr>
          <p:cNvPr id="456" name="Google Shape;456;p39"/>
          <p:cNvPicPr preferRelativeResize="0"/>
          <p:nvPr/>
        </p:nvPicPr>
        <p:blipFill>
          <a:blip r:embed="rId3">
            <a:alphaModFix/>
          </a:blip>
          <a:stretch>
            <a:fillRect/>
          </a:stretch>
        </p:blipFill>
        <p:spPr>
          <a:xfrm>
            <a:off x="6951125" y="1825622"/>
            <a:ext cx="3568700" cy="2097603"/>
          </a:xfrm>
          <a:prstGeom prst="rect">
            <a:avLst/>
          </a:prstGeom>
          <a:noFill/>
          <a:ln>
            <a:noFill/>
          </a:ln>
        </p:spPr>
      </p:pic>
      <p:pic>
        <p:nvPicPr>
          <p:cNvPr id="457" name="Google Shape;457;p39"/>
          <p:cNvPicPr preferRelativeResize="0"/>
          <p:nvPr/>
        </p:nvPicPr>
        <p:blipFill>
          <a:blip r:embed="rId4">
            <a:alphaModFix/>
          </a:blip>
          <a:stretch>
            <a:fillRect/>
          </a:stretch>
        </p:blipFill>
        <p:spPr>
          <a:xfrm>
            <a:off x="6951125" y="4075625"/>
            <a:ext cx="3568700" cy="22565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0"/>
          <p:cNvSpPr txBox="1"/>
          <p:nvPr>
            <p:ph idx="1" type="body"/>
          </p:nvPr>
        </p:nvSpPr>
        <p:spPr>
          <a:xfrm>
            <a:off x="838200" y="1825625"/>
            <a:ext cx="52959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sz="2300">
                <a:solidFill>
                  <a:srgbClr val="1F1F1F"/>
                </a:solidFill>
                <a:highlight>
                  <a:srgbClr val="FFFFFF"/>
                </a:highlight>
                <a:latin typeface="Times New Roman"/>
                <a:ea typeface="Times New Roman"/>
                <a:cs typeface="Times New Roman"/>
                <a:sym typeface="Times New Roman"/>
              </a:rPr>
              <a:t>Loss of Detail:</a:t>
            </a:r>
            <a:r>
              <a:rPr lang="en-IN" sz="2300">
                <a:solidFill>
                  <a:srgbClr val="1F1F1F"/>
                </a:solidFill>
                <a:highlight>
                  <a:srgbClr val="FFFFFF"/>
                </a:highlight>
                <a:latin typeface="Times New Roman"/>
                <a:ea typeface="Times New Roman"/>
                <a:cs typeface="Times New Roman"/>
                <a:sym typeface="Times New Roman"/>
              </a:rPr>
              <a:t> Some enhancements, like noise reduction, can blur details in an image.</a:t>
            </a:r>
            <a:endParaRPr sz="23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3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3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3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t/>
            </a:r>
            <a:endParaRPr b="1" sz="2300">
              <a:solidFill>
                <a:srgbClr val="1F1F1F"/>
              </a:solidFill>
              <a:highlight>
                <a:srgbClr val="FFFFFF"/>
              </a:highlight>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b="1" lang="en-IN" sz="2300">
                <a:solidFill>
                  <a:srgbClr val="1F1F1F"/>
                </a:solidFill>
                <a:highlight>
                  <a:srgbClr val="FFFFFF"/>
                </a:highlight>
                <a:latin typeface="Times New Roman"/>
                <a:ea typeface="Times New Roman"/>
                <a:cs typeface="Times New Roman"/>
                <a:sym typeface="Times New Roman"/>
              </a:rPr>
              <a:t>Subjectivity of Enhancement:</a:t>
            </a:r>
            <a:r>
              <a:rPr lang="en-IN" sz="2300">
                <a:solidFill>
                  <a:srgbClr val="1F1F1F"/>
                </a:solidFill>
                <a:highlight>
                  <a:srgbClr val="FFFFFF"/>
                </a:highlight>
                <a:latin typeface="Times New Roman"/>
                <a:ea typeface="Times New Roman"/>
                <a:cs typeface="Times New Roman"/>
                <a:sym typeface="Times New Roman"/>
              </a:rPr>
              <a:t> What looks better can be a matter of personal preference.</a:t>
            </a:r>
            <a:endParaRPr sz="2300">
              <a:solidFill>
                <a:srgbClr val="1F1F1F"/>
              </a:solidFill>
              <a:highlight>
                <a:srgbClr val="FFFFFF"/>
              </a:highlight>
              <a:latin typeface="Times New Roman"/>
              <a:ea typeface="Times New Roman"/>
              <a:cs typeface="Times New Roman"/>
              <a:sym typeface="Times New Roman"/>
            </a:endParaRPr>
          </a:p>
        </p:txBody>
      </p:sp>
      <p:grpSp>
        <p:nvGrpSpPr>
          <p:cNvPr id="463" name="Google Shape;463;p40"/>
          <p:cNvGrpSpPr/>
          <p:nvPr/>
        </p:nvGrpSpPr>
        <p:grpSpPr>
          <a:xfrm>
            <a:off x="0" y="6226827"/>
            <a:ext cx="12191758" cy="1989369"/>
            <a:chOff x="0" y="-85725"/>
            <a:chExt cx="4816592" cy="898500"/>
          </a:xfrm>
        </p:grpSpPr>
        <p:sp>
          <p:nvSpPr>
            <p:cNvPr id="464" name="Google Shape;464;p40"/>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40"/>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6" name="Google Shape;466;p40"/>
          <p:cNvGrpSpPr/>
          <p:nvPr/>
        </p:nvGrpSpPr>
        <p:grpSpPr>
          <a:xfrm>
            <a:off x="-1" y="6496304"/>
            <a:ext cx="12191830" cy="1467520"/>
            <a:chOff x="0" y="-85725"/>
            <a:chExt cx="5024865" cy="898500"/>
          </a:xfrm>
        </p:grpSpPr>
        <p:sp>
          <p:nvSpPr>
            <p:cNvPr id="467" name="Google Shape;467;p40"/>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40"/>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 name="Google Shape;469;p40"/>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Challenges Faced</a:t>
            </a:r>
            <a:endParaRPr/>
          </a:p>
        </p:txBody>
      </p:sp>
      <p:pic>
        <p:nvPicPr>
          <p:cNvPr id="470" name="Google Shape;470;p40"/>
          <p:cNvPicPr preferRelativeResize="0"/>
          <p:nvPr/>
        </p:nvPicPr>
        <p:blipFill>
          <a:blip r:embed="rId3">
            <a:alphaModFix/>
          </a:blip>
          <a:stretch>
            <a:fillRect/>
          </a:stretch>
        </p:blipFill>
        <p:spPr>
          <a:xfrm>
            <a:off x="7518400" y="1825625"/>
            <a:ext cx="3149602" cy="2099725"/>
          </a:xfrm>
          <a:prstGeom prst="rect">
            <a:avLst/>
          </a:prstGeom>
          <a:noFill/>
          <a:ln>
            <a:noFill/>
          </a:ln>
        </p:spPr>
      </p:pic>
      <p:pic>
        <p:nvPicPr>
          <p:cNvPr id="471" name="Google Shape;471;p40"/>
          <p:cNvPicPr preferRelativeResize="0"/>
          <p:nvPr/>
        </p:nvPicPr>
        <p:blipFill rotWithShape="1">
          <a:blip r:embed="rId4">
            <a:alphaModFix/>
          </a:blip>
          <a:srcRect b="0" l="2070" r="-2069" t="0"/>
          <a:stretch/>
        </p:blipFill>
        <p:spPr>
          <a:xfrm>
            <a:off x="7556500" y="4077750"/>
            <a:ext cx="3149600" cy="19966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ph idx="1" type="body"/>
          </p:nvPr>
        </p:nvSpPr>
        <p:spPr>
          <a:xfrm>
            <a:off x="838200" y="1825625"/>
            <a:ext cx="5968800" cy="43512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2800"/>
              <a:buNone/>
            </a:pPr>
            <a:r>
              <a:rPr b="1" lang="en-IN" sz="2100">
                <a:solidFill>
                  <a:srgbClr val="1F1F1F"/>
                </a:solidFill>
                <a:highlight>
                  <a:srgbClr val="FFFFFF"/>
                </a:highlight>
                <a:latin typeface="Times New Roman"/>
                <a:ea typeface="Times New Roman"/>
                <a:cs typeface="Times New Roman"/>
                <a:sym typeface="Times New Roman"/>
              </a:rPr>
              <a:t>AI-powered Enhancements:</a:t>
            </a:r>
            <a:r>
              <a:rPr lang="en-IN" sz="2100">
                <a:solidFill>
                  <a:srgbClr val="1F1F1F"/>
                </a:solidFill>
                <a:highlight>
                  <a:srgbClr val="FFFFFF"/>
                </a:highlight>
                <a:latin typeface="Times New Roman"/>
                <a:ea typeface="Times New Roman"/>
                <a:cs typeface="Times New Roman"/>
                <a:sym typeface="Times New Roman"/>
              </a:rPr>
              <a:t> Machine learning and artificial intelligence will play an increasingly important role in image enhancement. AI algorithms will be able to learn from vast amounts of data to automatically identify and correct image problems, such as noise, blur, and low resolution.</a:t>
            </a:r>
            <a:endParaRPr sz="21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115000"/>
              </a:lnSpc>
              <a:spcBef>
                <a:spcPts val="0"/>
              </a:spcBef>
              <a:spcAft>
                <a:spcPts val="0"/>
              </a:spcAft>
              <a:buClr>
                <a:schemeClr val="dk1"/>
              </a:buClr>
              <a:buSzPts val="2800"/>
              <a:buNone/>
            </a:pPr>
            <a:r>
              <a:t/>
            </a:r>
            <a:endParaRPr b="1" sz="2100">
              <a:solidFill>
                <a:srgbClr val="1F1F1F"/>
              </a:solidFill>
              <a:highlight>
                <a:srgbClr val="FFFFFF"/>
              </a:highlight>
              <a:latin typeface="Times New Roman"/>
              <a:ea typeface="Times New Roman"/>
              <a:cs typeface="Times New Roman"/>
              <a:sym typeface="Times New Roman"/>
            </a:endParaRPr>
          </a:p>
          <a:p>
            <a:pPr indent="-50800" lvl="0" marL="228600" rtl="0" algn="l">
              <a:lnSpc>
                <a:spcPct val="115000"/>
              </a:lnSpc>
              <a:spcBef>
                <a:spcPts val="0"/>
              </a:spcBef>
              <a:spcAft>
                <a:spcPts val="0"/>
              </a:spcAft>
              <a:buClr>
                <a:schemeClr val="dk1"/>
              </a:buClr>
              <a:buSzPts val="2800"/>
              <a:buNone/>
            </a:pPr>
            <a:r>
              <a:t/>
            </a:r>
            <a:endParaRPr b="1" sz="2100">
              <a:solidFill>
                <a:srgbClr val="1F1F1F"/>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2800"/>
              <a:buNone/>
            </a:pPr>
            <a:r>
              <a:rPr b="1" lang="en-IN" sz="2100">
                <a:solidFill>
                  <a:srgbClr val="1F1F1F"/>
                </a:solidFill>
                <a:highlight>
                  <a:srgbClr val="FFFFFF"/>
                </a:highlight>
                <a:latin typeface="Times New Roman"/>
                <a:ea typeface="Times New Roman"/>
                <a:cs typeface="Times New Roman"/>
                <a:sym typeface="Times New Roman"/>
              </a:rPr>
              <a:t>Content Creation:</a:t>
            </a:r>
            <a:r>
              <a:rPr lang="en-IN" sz="2100">
                <a:solidFill>
                  <a:srgbClr val="1F1F1F"/>
                </a:solidFill>
                <a:highlight>
                  <a:srgbClr val="FFFFFF"/>
                </a:highlight>
                <a:latin typeface="Times New Roman"/>
                <a:ea typeface="Times New Roman"/>
                <a:cs typeface="Times New Roman"/>
                <a:sym typeface="Times New Roman"/>
              </a:rPr>
              <a:t> Image enhancement tools will be used to create entirely new images, rather than simply improve existing ones. This could be used to generate realistic images for use in movies, video games, or other creative applications.</a:t>
            </a:r>
            <a:endParaRPr sz="2100">
              <a:solidFill>
                <a:srgbClr val="1F1F1F"/>
              </a:solidFill>
              <a:highlight>
                <a:srgbClr val="FFFFFF"/>
              </a:highlight>
              <a:latin typeface="Times New Roman"/>
              <a:ea typeface="Times New Roman"/>
              <a:cs typeface="Times New Roman"/>
              <a:sym typeface="Times New Roman"/>
            </a:endParaRPr>
          </a:p>
        </p:txBody>
      </p:sp>
      <p:grpSp>
        <p:nvGrpSpPr>
          <p:cNvPr id="477" name="Google Shape;477;p41"/>
          <p:cNvGrpSpPr/>
          <p:nvPr/>
        </p:nvGrpSpPr>
        <p:grpSpPr>
          <a:xfrm>
            <a:off x="0" y="6226827"/>
            <a:ext cx="12191758" cy="1989369"/>
            <a:chOff x="0" y="-85725"/>
            <a:chExt cx="4816592" cy="898500"/>
          </a:xfrm>
        </p:grpSpPr>
        <p:sp>
          <p:nvSpPr>
            <p:cNvPr id="478" name="Google Shape;478;p41"/>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41"/>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0" name="Google Shape;480;p41"/>
          <p:cNvGrpSpPr/>
          <p:nvPr/>
        </p:nvGrpSpPr>
        <p:grpSpPr>
          <a:xfrm>
            <a:off x="-1" y="6496304"/>
            <a:ext cx="12191830" cy="1467520"/>
            <a:chOff x="0" y="-85725"/>
            <a:chExt cx="5024865" cy="898500"/>
          </a:xfrm>
        </p:grpSpPr>
        <p:sp>
          <p:nvSpPr>
            <p:cNvPr id="481" name="Google Shape;481;p41"/>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41"/>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3" name="Google Shape;483;p41"/>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Future Decisions</a:t>
            </a:r>
            <a:endParaRPr/>
          </a:p>
        </p:txBody>
      </p:sp>
      <p:pic>
        <p:nvPicPr>
          <p:cNvPr id="484" name="Google Shape;484;p41"/>
          <p:cNvPicPr preferRelativeResize="0"/>
          <p:nvPr/>
        </p:nvPicPr>
        <p:blipFill>
          <a:blip r:embed="rId3">
            <a:alphaModFix/>
          </a:blip>
          <a:stretch>
            <a:fillRect/>
          </a:stretch>
        </p:blipFill>
        <p:spPr>
          <a:xfrm>
            <a:off x="6807075" y="1825625"/>
            <a:ext cx="4546725" cy="2311250"/>
          </a:xfrm>
          <a:prstGeom prst="rect">
            <a:avLst/>
          </a:prstGeom>
          <a:noFill/>
          <a:ln>
            <a:noFill/>
          </a:ln>
        </p:spPr>
      </p:pic>
      <p:pic>
        <p:nvPicPr>
          <p:cNvPr id="485" name="Google Shape;485;p41"/>
          <p:cNvPicPr preferRelativeResize="0"/>
          <p:nvPr/>
        </p:nvPicPr>
        <p:blipFill>
          <a:blip r:embed="rId4">
            <a:alphaModFix/>
          </a:blip>
          <a:stretch>
            <a:fillRect/>
          </a:stretch>
        </p:blipFill>
        <p:spPr>
          <a:xfrm>
            <a:off x="7382800" y="4289275"/>
            <a:ext cx="3570305" cy="17851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5"/>
          <p:cNvSpPr txBox="1"/>
          <p:nvPr>
            <p:ph idx="1" type="body"/>
          </p:nvPr>
        </p:nvSpPr>
        <p:spPr>
          <a:xfrm>
            <a:off x="838200" y="1825625"/>
            <a:ext cx="6813600" cy="43512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0"/>
              </a:spcBef>
              <a:spcAft>
                <a:spcPts val="0"/>
              </a:spcAft>
              <a:buSzPts val="2600"/>
              <a:buFont typeface="Times New Roman"/>
              <a:buChar char="•"/>
            </a:pPr>
            <a:r>
              <a:rPr lang="en-IN" sz="2600">
                <a:solidFill>
                  <a:srgbClr val="1F1F1F"/>
                </a:solidFill>
                <a:highlight>
                  <a:srgbClr val="FFFFFF"/>
                </a:highlight>
                <a:latin typeface="Times New Roman"/>
                <a:ea typeface="Times New Roman"/>
                <a:cs typeface="Times New Roman"/>
                <a:sym typeface="Times New Roman"/>
              </a:rPr>
              <a:t>An </a:t>
            </a:r>
            <a:r>
              <a:rPr b="1" lang="en-IN" sz="2600">
                <a:solidFill>
                  <a:srgbClr val="1F1F1F"/>
                </a:solidFill>
                <a:highlight>
                  <a:srgbClr val="FFFFFF"/>
                </a:highlight>
                <a:latin typeface="Times New Roman"/>
                <a:ea typeface="Times New Roman"/>
                <a:cs typeface="Times New Roman"/>
                <a:sym typeface="Times New Roman"/>
              </a:rPr>
              <a:t>image </a:t>
            </a:r>
            <a:r>
              <a:rPr lang="en-IN" sz="2600">
                <a:solidFill>
                  <a:srgbClr val="1F1F1F"/>
                </a:solidFill>
                <a:highlight>
                  <a:srgbClr val="FFFFFF"/>
                </a:highlight>
                <a:latin typeface="Times New Roman"/>
                <a:ea typeface="Times New Roman"/>
                <a:cs typeface="Times New Roman"/>
                <a:sym typeface="Times New Roman"/>
              </a:rPr>
              <a:t>is can be considered a two-dimensional array of tiny squares called </a:t>
            </a:r>
            <a:r>
              <a:rPr b="1" lang="en-IN" sz="2600">
                <a:solidFill>
                  <a:srgbClr val="1F1F1F"/>
                </a:solidFill>
                <a:highlight>
                  <a:srgbClr val="FFFFFF"/>
                </a:highlight>
                <a:latin typeface="Times New Roman"/>
                <a:ea typeface="Times New Roman"/>
                <a:cs typeface="Times New Roman"/>
                <a:sym typeface="Times New Roman"/>
              </a:rPr>
              <a:t>pixels </a:t>
            </a:r>
            <a:r>
              <a:rPr lang="en-IN" sz="2600">
                <a:solidFill>
                  <a:srgbClr val="1F1F1F"/>
                </a:solidFill>
                <a:highlight>
                  <a:srgbClr val="FFFFFF"/>
                </a:highlight>
                <a:latin typeface="Times New Roman"/>
                <a:ea typeface="Times New Roman"/>
                <a:cs typeface="Times New Roman"/>
                <a:sym typeface="Times New Roman"/>
              </a:rPr>
              <a:t>(picture elements).  These pixels hold information about the </a:t>
            </a:r>
            <a:r>
              <a:rPr lang="en-IN" sz="2600" u="sng">
                <a:solidFill>
                  <a:srgbClr val="1F1F1F"/>
                </a:solidFill>
                <a:highlight>
                  <a:srgbClr val="FFFFFF"/>
                </a:highlight>
                <a:latin typeface="Times New Roman"/>
                <a:ea typeface="Times New Roman"/>
                <a:cs typeface="Times New Roman"/>
                <a:sym typeface="Times New Roman"/>
              </a:rPr>
              <a:t>color </a:t>
            </a:r>
            <a:r>
              <a:rPr lang="en-IN" sz="2600">
                <a:solidFill>
                  <a:srgbClr val="1F1F1F"/>
                </a:solidFill>
                <a:highlight>
                  <a:srgbClr val="FFFFFF"/>
                </a:highlight>
                <a:latin typeface="Times New Roman"/>
                <a:ea typeface="Times New Roman"/>
                <a:cs typeface="Times New Roman"/>
                <a:sym typeface="Times New Roman"/>
              </a:rPr>
              <a:t>or </a:t>
            </a:r>
            <a:r>
              <a:rPr lang="en-IN" sz="2600" u="sng">
                <a:solidFill>
                  <a:srgbClr val="1F1F1F"/>
                </a:solidFill>
                <a:highlight>
                  <a:srgbClr val="FFFFFF"/>
                </a:highlight>
                <a:latin typeface="Times New Roman"/>
                <a:ea typeface="Times New Roman"/>
                <a:cs typeface="Times New Roman"/>
                <a:sym typeface="Times New Roman"/>
              </a:rPr>
              <a:t>intensity </a:t>
            </a:r>
            <a:r>
              <a:rPr lang="en-IN" sz="2600">
                <a:solidFill>
                  <a:srgbClr val="1F1F1F"/>
                </a:solidFill>
                <a:highlight>
                  <a:srgbClr val="FFFFFF"/>
                </a:highlight>
                <a:latin typeface="Times New Roman"/>
                <a:ea typeface="Times New Roman"/>
                <a:cs typeface="Times New Roman"/>
                <a:sym typeface="Times New Roman"/>
              </a:rPr>
              <a:t>of the image at that specific location.</a:t>
            </a:r>
            <a:endParaRPr sz="2600">
              <a:solidFill>
                <a:srgbClr val="1F1F1F"/>
              </a:solidFill>
              <a:highlight>
                <a:srgbClr val="FFFFFF"/>
              </a:highlight>
              <a:latin typeface="Times New Roman"/>
              <a:ea typeface="Times New Roman"/>
              <a:cs typeface="Times New Roman"/>
              <a:sym typeface="Times New Roman"/>
            </a:endParaRPr>
          </a:p>
          <a:p>
            <a:pPr indent="-393700" lvl="0" marL="457200" rtl="0" algn="l">
              <a:lnSpc>
                <a:spcPct val="90000"/>
              </a:lnSpc>
              <a:spcBef>
                <a:spcPts val="0"/>
              </a:spcBef>
              <a:spcAft>
                <a:spcPts val="0"/>
              </a:spcAft>
              <a:buClr>
                <a:srgbClr val="1F1F1F"/>
              </a:buClr>
              <a:buSzPts val="2600"/>
              <a:buFont typeface="Times New Roman"/>
              <a:buChar char="•"/>
            </a:pPr>
            <a:r>
              <a:rPr lang="en-IN" sz="2600">
                <a:solidFill>
                  <a:srgbClr val="1F1F1F"/>
                </a:solidFill>
                <a:highlight>
                  <a:srgbClr val="FFFFFF"/>
                </a:highlight>
                <a:latin typeface="Times New Roman"/>
                <a:ea typeface="Times New Roman"/>
                <a:cs typeface="Times New Roman"/>
                <a:sym typeface="Times New Roman"/>
              </a:rPr>
              <a:t>Each </a:t>
            </a:r>
            <a:r>
              <a:rPr b="1" lang="en-IN" sz="2600">
                <a:solidFill>
                  <a:srgbClr val="1F1F1F"/>
                </a:solidFill>
                <a:highlight>
                  <a:srgbClr val="FFFFFF"/>
                </a:highlight>
                <a:latin typeface="Times New Roman"/>
                <a:ea typeface="Times New Roman"/>
                <a:cs typeface="Times New Roman"/>
                <a:sym typeface="Times New Roman"/>
              </a:rPr>
              <a:t>pixel </a:t>
            </a:r>
            <a:r>
              <a:rPr lang="en-IN" sz="2600">
                <a:solidFill>
                  <a:srgbClr val="1F1F1F"/>
                </a:solidFill>
                <a:highlight>
                  <a:srgbClr val="FFFFFF"/>
                </a:highlight>
                <a:latin typeface="Times New Roman"/>
                <a:ea typeface="Times New Roman"/>
                <a:cs typeface="Times New Roman"/>
                <a:sym typeface="Times New Roman"/>
              </a:rPr>
              <a:t>contributes to the overall visual appearance of the image. By manipulating these pixels, we can perform various image processing tasks like </a:t>
            </a:r>
            <a:r>
              <a:rPr i="1" lang="en-IN" sz="2600">
                <a:solidFill>
                  <a:srgbClr val="1F1F1F"/>
                </a:solidFill>
                <a:highlight>
                  <a:srgbClr val="FFFFFF"/>
                </a:highlight>
                <a:latin typeface="Times New Roman"/>
                <a:ea typeface="Times New Roman"/>
                <a:cs typeface="Times New Roman"/>
                <a:sym typeface="Times New Roman"/>
              </a:rPr>
              <a:t>enhancing colors</a:t>
            </a:r>
            <a:r>
              <a:rPr lang="en-IN" sz="2600">
                <a:solidFill>
                  <a:srgbClr val="1F1F1F"/>
                </a:solidFill>
                <a:highlight>
                  <a:srgbClr val="FFFFFF"/>
                </a:highlight>
                <a:latin typeface="Times New Roman"/>
                <a:ea typeface="Times New Roman"/>
                <a:cs typeface="Times New Roman"/>
                <a:sym typeface="Times New Roman"/>
              </a:rPr>
              <a:t>, </a:t>
            </a:r>
            <a:r>
              <a:rPr i="1" lang="en-IN" sz="2600">
                <a:solidFill>
                  <a:srgbClr val="1F1F1F"/>
                </a:solidFill>
                <a:highlight>
                  <a:srgbClr val="FFFFFF"/>
                </a:highlight>
                <a:latin typeface="Times New Roman"/>
                <a:ea typeface="Times New Roman"/>
                <a:cs typeface="Times New Roman"/>
                <a:sym typeface="Times New Roman"/>
              </a:rPr>
              <a:t>sharpening details</a:t>
            </a:r>
            <a:r>
              <a:rPr lang="en-IN" sz="2600">
                <a:solidFill>
                  <a:srgbClr val="1F1F1F"/>
                </a:solidFill>
                <a:highlight>
                  <a:srgbClr val="FFFFFF"/>
                </a:highlight>
                <a:latin typeface="Times New Roman"/>
                <a:ea typeface="Times New Roman"/>
                <a:cs typeface="Times New Roman"/>
                <a:sym typeface="Times New Roman"/>
              </a:rPr>
              <a:t>, or </a:t>
            </a:r>
            <a:r>
              <a:rPr i="1" lang="en-IN" sz="2600">
                <a:solidFill>
                  <a:srgbClr val="1F1F1F"/>
                </a:solidFill>
                <a:highlight>
                  <a:srgbClr val="FFFFFF"/>
                </a:highlight>
                <a:latin typeface="Times New Roman"/>
                <a:ea typeface="Times New Roman"/>
                <a:cs typeface="Times New Roman"/>
                <a:sym typeface="Times New Roman"/>
              </a:rPr>
              <a:t>even extracting information</a:t>
            </a:r>
            <a:r>
              <a:rPr lang="en-IN" sz="2600">
                <a:solidFill>
                  <a:srgbClr val="1F1F1F"/>
                </a:solidFill>
                <a:highlight>
                  <a:srgbClr val="FFFFFF"/>
                </a:highlight>
                <a:latin typeface="Times New Roman"/>
                <a:ea typeface="Times New Roman"/>
                <a:cs typeface="Times New Roman"/>
                <a:sym typeface="Times New Roman"/>
              </a:rPr>
              <a:t> from the image.</a:t>
            </a:r>
            <a:endParaRPr sz="2600">
              <a:solidFill>
                <a:srgbClr val="1F1F1F"/>
              </a:solidFill>
              <a:highlight>
                <a:srgbClr val="FFFFFF"/>
              </a:highlight>
              <a:latin typeface="Times New Roman"/>
              <a:ea typeface="Times New Roman"/>
              <a:cs typeface="Times New Roman"/>
              <a:sym typeface="Times New Roman"/>
            </a:endParaRPr>
          </a:p>
        </p:txBody>
      </p:sp>
      <p:grpSp>
        <p:nvGrpSpPr>
          <p:cNvPr id="125" name="Google Shape;125;p15"/>
          <p:cNvGrpSpPr/>
          <p:nvPr/>
        </p:nvGrpSpPr>
        <p:grpSpPr>
          <a:xfrm>
            <a:off x="0" y="6226829"/>
            <a:ext cx="12191997" cy="1989410"/>
            <a:chOff x="0" y="-85725"/>
            <a:chExt cx="4816592" cy="898525"/>
          </a:xfrm>
        </p:grpSpPr>
        <p:sp>
          <p:nvSpPr>
            <p:cNvPr id="126" name="Google Shape;126;p15"/>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5"/>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8" name="Google Shape;128;p15"/>
          <p:cNvGrpSpPr/>
          <p:nvPr/>
        </p:nvGrpSpPr>
        <p:grpSpPr>
          <a:xfrm>
            <a:off x="-1" y="6496308"/>
            <a:ext cx="12191997" cy="1467522"/>
            <a:chOff x="0" y="-85725"/>
            <a:chExt cx="5024865" cy="898525"/>
          </a:xfrm>
        </p:grpSpPr>
        <p:sp>
          <p:nvSpPr>
            <p:cNvPr id="129" name="Google Shape;129;p15"/>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5"/>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1" name="Google Shape;131;p15"/>
          <p:cNvSpPr txBox="1"/>
          <p:nvPr>
            <p:ph type="title"/>
          </p:nvPr>
        </p:nvSpPr>
        <p:spPr>
          <a:xfrm>
            <a:off x="838200" y="365125"/>
            <a:ext cx="10515600" cy="1325563"/>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Introduction</a:t>
            </a:r>
            <a:endParaRPr/>
          </a:p>
        </p:txBody>
      </p:sp>
      <p:pic>
        <p:nvPicPr>
          <p:cNvPr id="132" name="Google Shape;132;p15"/>
          <p:cNvPicPr preferRelativeResize="0"/>
          <p:nvPr/>
        </p:nvPicPr>
        <p:blipFill>
          <a:blip r:embed="rId3">
            <a:alphaModFix/>
          </a:blip>
          <a:stretch>
            <a:fillRect/>
          </a:stretch>
        </p:blipFill>
        <p:spPr>
          <a:xfrm>
            <a:off x="8137075" y="3812400"/>
            <a:ext cx="2991251" cy="2460866"/>
          </a:xfrm>
          <a:prstGeom prst="rect">
            <a:avLst/>
          </a:prstGeom>
          <a:noFill/>
          <a:ln>
            <a:noFill/>
          </a:ln>
        </p:spPr>
      </p:pic>
      <p:pic>
        <p:nvPicPr>
          <p:cNvPr id="133" name="Google Shape;133;p15"/>
          <p:cNvPicPr preferRelativeResize="0"/>
          <p:nvPr/>
        </p:nvPicPr>
        <p:blipFill>
          <a:blip r:embed="rId4">
            <a:alphaModFix/>
          </a:blip>
          <a:stretch>
            <a:fillRect/>
          </a:stretch>
        </p:blipFill>
        <p:spPr>
          <a:xfrm>
            <a:off x="8137075" y="1822975"/>
            <a:ext cx="2991254" cy="198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2"/>
          <p:cNvSpPr txBox="1"/>
          <p:nvPr>
            <p:ph idx="1" type="body"/>
          </p:nvPr>
        </p:nvSpPr>
        <p:spPr>
          <a:xfrm>
            <a:off x="838200" y="1825625"/>
            <a:ext cx="60258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15000"/>
              </a:lnSpc>
              <a:spcBef>
                <a:spcPts val="0"/>
              </a:spcBef>
              <a:spcAft>
                <a:spcPts val="0"/>
              </a:spcAft>
              <a:buClr>
                <a:schemeClr val="dk1"/>
              </a:buClr>
              <a:buSzPct val="102384"/>
              <a:buNone/>
            </a:pPr>
            <a:r>
              <a:rPr b="1" lang="en-IN" sz="2734">
                <a:solidFill>
                  <a:srgbClr val="1F1F1F"/>
                </a:solidFill>
                <a:highlight>
                  <a:srgbClr val="FFFFFF"/>
                </a:highlight>
                <a:latin typeface="Times New Roman"/>
                <a:ea typeface="Times New Roman"/>
                <a:cs typeface="Times New Roman"/>
                <a:sym typeface="Times New Roman"/>
              </a:rPr>
              <a:t>Real-time enhancement:</a:t>
            </a:r>
            <a:r>
              <a:rPr lang="en-IN" sz="2734">
                <a:solidFill>
                  <a:srgbClr val="1F1F1F"/>
                </a:solidFill>
                <a:highlight>
                  <a:srgbClr val="FFFFFF"/>
                </a:highlight>
                <a:latin typeface="Times New Roman"/>
                <a:ea typeface="Times New Roman"/>
                <a:cs typeface="Times New Roman"/>
                <a:sym typeface="Times New Roman"/>
              </a:rPr>
              <a:t> Image enhancement will be possible in real-time. This will allow for applications such as improving the quality of video conferencing and live streaming.</a:t>
            </a:r>
            <a:endParaRPr sz="2734">
              <a:solidFill>
                <a:srgbClr val="1F1F1F"/>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None/>
            </a:pPr>
            <a:r>
              <a:t/>
            </a:r>
            <a:endParaRPr b="1" sz="2734">
              <a:solidFill>
                <a:srgbClr val="1F1F1F"/>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None/>
            </a:pPr>
            <a:r>
              <a:t/>
            </a:r>
            <a:endParaRPr b="1" sz="2734">
              <a:solidFill>
                <a:srgbClr val="1F1F1F"/>
              </a:solidFill>
              <a:highlight>
                <a:srgbClr val="FFFFFF"/>
              </a:highlight>
              <a:latin typeface="Times New Roman"/>
              <a:ea typeface="Times New Roman"/>
              <a:cs typeface="Times New Roman"/>
              <a:sym typeface="Times New Roman"/>
            </a:endParaRPr>
          </a:p>
          <a:p>
            <a:pPr indent="0" lvl="0" marL="0" rtl="0" algn="l">
              <a:lnSpc>
                <a:spcPct val="115000"/>
              </a:lnSpc>
              <a:spcBef>
                <a:spcPts val="300"/>
              </a:spcBef>
              <a:spcAft>
                <a:spcPts val="0"/>
              </a:spcAft>
              <a:buNone/>
            </a:pPr>
            <a:r>
              <a:rPr b="1" lang="en-IN" sz="2734">
                <a:solidFill>
                  <a:srgbClr val="1F1F1F"/>
                </a:solidFill>
                <a:highlight>
                  <a:srgbClr val="FFFFFF"/>
                </a:highlight>
                <a:latin typeface="Times New Roman"/>
                <a:ea typeface="Times New Roman"/>
                <a:cs typeface="Times New Roman"/>
                <a:sym typeface="Times New Roman"/>
              </a:rPr>
              <a:t>Focus on semantic understanding:</a:t>
            </a:r>
            <a:r>
              <a:rPr lang="en-IN" sz="2734">
                <a:solidFill>
                  <a:srgbClr val="1F1F1F"/>
                </a:solidFill>
                <a:highlight>
                  <a:srgbClr val="FFFFFF"/>
                </a:highlight>
                <a:latin typeface="Times New Roman"/>
                <a:ea typeface="Times New Roman"/>
                <a:cs typeface="Times New Roman"/>
                <a:sym typeface="Times New Roman"/>
              </a:rPr>
              <a:t> Image enhancement tools will begin to incorporate a deeper understanding of the content of an image. This will allow them to make more intelligent decisions about how to enhance the image. For example, an image enhancement tool could identify the subject of an image and selectively enhance it.</a:t>
            </a:r>
            <a:endParaRPr sz="2734">
              <a:solidFill>
                <a:srgbClr val="1F1F1F"/>
              </a:solidFill>
              <a:highlight>
                <a:srgbClr val="FFFFFF"/>
              </a:highlight>
              <a:latin typeface="Times New Roman"/>
              <a:ea typeface="Times New Roman"/>
              <a:cs typeface="Times New Roman"/>
              <a:sym typeface="Times New Roman"/>
            </a:endParaRPr>
          </a:p>
          <a:p>
            <a:pPr indent="-50800" lvl="0" marL="228600" rtl="0" algn="l">
              <a:lnSpc>
                <a:spcPct val="90000"/>
              </a:lnSpc>
              <a:spcBef>
                <a:spcPts val="300"/>
              </a:spcBef>
              <a:spcAft>
                <a:spcPts val="0"/>
              </a:spcAft>
              <a:buClr>
                <a:schemeClr val="dk1"/>
              </a:buClr>
              <a:buSzPct val="233333"/>
              <a:buNone/>
            </a:pPr>
            <a:r>
              <a:t/>
            </a:r>
            <a:endParaRPr sz="1200">
              <a:solidFill>
                <a:srgbClr val="1F1F1F"/>
              </a:solidFill>
              <a:highlight>
                <a:srgbClr val="FFFFFF"/>
              </a:highlight>
              <a:latin typeface="Arial"/>
              <a:ea typeface="Arial"/>
              <a:cs typeface="Arial"/>
              <a:sym typeface="Arial"/>
            </a:endParaRPr>
          </a:p>
        </p:txBody>
      </p:sp>
      <p:grpSp>
        <p:nvGrpSpPr>
          <p:cNvPr id="491" name="Google Shape;491;p42"/>
          <p:cNvGrpSpPr/>
          <p:nvPr/>
        </p:nvGrpSpPr>
        <p:grpSpPr>
          <a:xfrm>
            <a:off x="0" y="6226827"/>
            <a:ext cx="12191758" cy="1989369"/>
            <a:chOff x="0" y="-85725"/>
            <a:chExt cx="4816592" cy="898500"/>
          </a:xfrm>
        </p:grpSpPr>
        <p:sp>
          <p:nvSpPr>
            <p:cNvPr id="492" name="Google Shape;492;p42"/>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42"/>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4" name="Google Shape;494;p42"/>
          <p:cNvGrpSpPr/>
          <p:nvPr/>
        </p:nvGrpSpPr>
        <p:grpSpPr>
          <a:xfrm>
            <a:off x="-1" y="6496304"/>
            <a:ext cx="12191830" cy="1467520"/>
            <a:chOff x="0" y="-85725"/>
            <a:chExt cx="5024865" cy="898500"/>
          </a:xfrm>
        </p:grpSpPr>
        <p:sp>
          <p:nvSpPr>
            <p:cNvPr id="495" name="Google Shape;495;p42"/>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42"/>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7" name="Google Shape;497;p42"/>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Future Decisions</a:t>
            </a:r>
            <a:endParaRPr/>
          </a:p>
        </p:txBody>
      </p:sp>
      <p:pic>
        <p:nvPicPr>
          <p:cNvPr id="498" name="Google Shape;498;p42"/>
          <p:cNvPicPr preferRelativeResize="0"/>
          <p:nvPr/>
        </p:nvPicPr>
        <p:blipFill>
          <a:blip r:embed="rId3">
            <a:alphaModFix/>
          </a:blip>
          <a:stretch>
            <a:fillRect/>
          </a:stretch>
        </p:blipFill>
        <p:spPr>
          <a:xfrm>
            <a:off x="7039900" y="2188563"/>
            <a:ext cx="3810000" cy="381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81000" lvl="0" marL="457200" rtl="0" algn="l">
              <a:lnSpc>
                <a:spcPct val="90000"/>
              </a:lnSpc>
              <a:spcBef>
                <a:spcPts val="0"/>
              </a:spcBef>
              <a:spcAft>
                <a:spcPts val="0"/>
              </a:spcAft>
              <a:buClr>
                <a:srgbClr val="1F1F1F"/>
              </a:buClr>
              <a:buSzPts val="2400"/>
              <a:buFont typeface="Times New Roman"/>
              <a:buChar char="•"/>
            </a:pPr>
            <a:r>
              <a:rPr lang="en-IN" sz="2400">
                <a:solidFill>
                  <a:srgbClr val="1F1F1F"/>
                </a:solidFill>
                <a:highlight>
                  <a:srgbClr val="FFFFFF"/>
                </a:highlight>
                <a:latin typeface="Times New Roman"/>
                <a:ea typeface="Times New Roman"/>
                <a:cs typeface="Times New Roman"/>
                <a:sym typeface="Times New Roman"/>
              </a:rPr>
              <a:t>Image enhancement is like applying makeup to a digital image.It modifies a digital image to make it look better or to provide more clarity for specific purposes. </a:t>
            </a:r>
            <a:endParaRPr sz="2400">
              <a:solidFill>
                <a:srgbClr val="1F1F1F"/>
              </a:solidFill>
              <a:highlight>
                <a:srgbClr val="FFFFFF"/>
              </a:highlight>
              <a:latin typeface="Times New Roman"/>
              <a:ea typeface="Times New Roman"/>
              <a:cs typeface="Times New Roman"/>
              <a:sym typeface="Times New Roman"/>
            </a:endParaRPr>
          </a:p>
          <a:p>
            <a:pPr indent="-381000" lvl="0" marL="457200" rtl="0" algn="l">
              <a:lnSpc>
                <a:spcPct val="90000"/>
              </a:lnSpc>
              <a:spcBef>
                <a:spcPts val="0"/>
              </a:spcBef>
              <a:spcAft>
                <a:spcPts val="0"/>
              </a:spcAft>
              <a:buClr>
                <a:srgbClr val="1F1F1F"/>
              </a:buClr>
              <a:buSzPts val="2400"/>
              <a:buFont typeface="Times New Roman"/>
              <a:buChar char="•"/>
            </a:pPr>
            <a:r>
              <a:rPr lang="en-IN" sz="2400">
                <a:solidFill>
                  <a:srgbClr val="1F1F1F"/>
                </a:solidFill>
                <a:highlight>
                  <a:srgbClr val="FFFFFF"/>
                </a:highlight>
                <a:latin typeface="Times New Roman"/>
                <a:ea typeface="Times New Roman"/>
                <a:cs typeface="Times New Roman"/>
                <a:sym typeface="Times New Roman"/>
              </a:rPr>
              <a:t>It improves the visual quality of a picture by adjusting things like brightness, contrast, and sharpness. </a:t>
            </a:r>
            <a:endParaRPr sz="2400">
              <a:solidFill>
                <a:srgbClr val="1F1F1F"/>
              </a:solidFill>
              <a:highlight>
                <a:srgbClr val="FFFFFF"/>
              </a:highlight>
              <a:latin typeface="Times New Roman"/>
              <a:ea typeface="Times New Roman"/>
              <a:cs typeface="Times New Roman"/>
              <a:sym typeface="Times New Roman"/>
            </a:endParaRPr>
          </a:p>
          <a:p>
            <a:pPr indent="-381000" lvl="0" marL="457200" rtl="0" algn="l">
              <a:lnSpc>
                <a:spcPct val="90000"/>
              </a:lnSpc>
              <a:spcBef>
                <a:spcPts val="0"/>
              </a:spcBef>
              <a:spcAft>
                <a:spcPts val="0"/>
              </a:spcAft>
              <a:buClr>
                <a:srgbClr val="1F1F1F"/>
              </a:buClr>
              <a:buSzPts val="2400"/>
              <a:buFont typeface="Times New Roman"/>
              <a:buChar char="•"/>
            </a:pPr>
            <a:r>
              <a:rPr lang="en-IN" sz="2400">
                <a:solidFill>
                  <a:srgbClr val="1F1F1F"/>
                </a:solidFill>
                <a:highlight>
                  <a:srgbClr val="FFFFFF"/>
                </a:highlight>
                <a:latin typeface="Times New Roman"/>
                <a:ea typeface="Times New Roman"/>
                <a:cs typeface="Times New Roman"/>
                <a:sym typeface="Times New Roman"/>
              </a:rPr>
              <a:t>This can make an image more aesthetically pleasing or easier to analyze by a computer program.</a:t>
            </a:r>
            <a:endParaRPr sz="2400">
              <a:solidFill>
                <a:srgbClr val="1F1F1F"/>
              </a:solidFill>
              <a:highlight>
                <a:srgbClr val="FFFFFF"/>
              </a:highlight>
              <a:latin typeface="Times New Roman"/>
              <a:ea typeface="Times New Roman"/>
              <a:cs typeface="Times New Roman"/>
              <a:sym typeface="Times New Roman"/>
            </a:endParaRPr>
          </a:p>
          <a:p>
            <a:pPr indent="-381000" lvl="0" marL="457200" rtl="0" algn="l">
              <a:lnSpc>
                <a:spcPct val="90000"/>
              </a:lnSpc>
              <a:spcBef>
                <a:spcPts val="0"/>
              </a:spcBef>
              <a:spcAft>
                <a:spcPts val="0"/>
              </a:spcAft>
              <a:buClr>
                <a:srgbClr val="1F1F1F"/>
              </a:buClr>
              <a:buSzPts val="2400"/>
              <a:buFont typeface="Times New Roman"/>
              <a:buChar char="•"/>
            </a:pPr>
            <a:r>
              <a:rPr lang="en-IN" sz="2400">
                <a:solidFill>
                  <a:srgbClr val="1F1F1F"/>
                </a:solidFill>
                <a:highlight>
                  <a:srgbClr val="FFFFFF"/>
                </a:highlight>
                <a:latin typeface="Times New Roman"/>
                <a:ea typeface="Times New Roman"/>
                <a:cs typeface="Times New Roman"/>
                <a:sym typeface="Times New Roman"/>
              </a:rPr>
              <a:t>The goal can be to improve aesthetics, prepare an image for analysis by a computer, or to recover lost details.</a:t>
            </a:r>
            <a:endParaRPr sz="4000">
              <a:latin typeface="Times New Roman"/>
              <a:ea typeface="Times New Roman"/>
              <a:cs typeface="Times New Roman"/>
              <a:sym typeface="Times New Roman"/>
            </a:endParaRPr>
          </a:p>
        </p:txBody>
      </p:sp>
      <p:grpSp>
        <p:nvGrpSpPr>
          <p:cNvPr id="504" name="Google Shape;504;p43"/>
          <p:cNvGrpSpPr/>
          <p:nvPr/>
        </p:nvGrpSpPr>
        <p:grpSpPr>
          <a:xfrm>
            <a:off x="0" y="6226829"/>
            <a:ext cx="12191997" cy="1989410"/>
            <a:chOff x="0" y="-85725"/>
            <a:chExt cx="4816592" cy="898525"/>
          </a:xfrm>
        </p:grpSpPr>
        <p:sp>
          <p:nvSpPr>
            <p:cNvPr id="505" name="Google Shape;505;p43"/>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43"/>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7" name="Google Shape;507;p43"/>
          <p:cNvGrpSpPr/>
          <p:nvPr/>
        </p:nvGrpSpPr>
        <p:grpSpPr>
          <a:xfrm>
            <a:off x="-1" y="6496308"/>
            <a:ext cx="12191997" cy="1467522"/>
            <a:chOff x="0" y="-85725"/>
            <a:chExt cx="5024865" cy="898525"/>
          </a:xfrm>
        </p:grpSpPr>
        <p:sp>
          <p:nvSpPr>
            <p:cNvPr id="508" name="Google Shape;508;p43"/>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43"/>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0" name="Google Shape;510;p43"/>
          <p:cNvSpPr txBox="1"/>
          <p:nvPr>
            <p:ph type="title"/>
          </p:nvPr>
        </p:nvSpPr>
        <p:spPr>
          <a:xfrm>
            <a:off x="838200" y="365125"/>
            <a:ext cx="10515600" cy="1325563"/>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Conclusion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grpSp>
        <p:nvGrpSpPr>
          <p:cNvPr id="515" name="Google Shape;515;p44"/>
          <p:cNvGrpSpPr/>
          <p:nvPr/>
        </p:nvGrpSpPr>
        <p:grpSpPr>
          <a:xfrm>
            <a:off x="0" y="6188729"/>
            <a:ext cx="12191997" cy="1989410"/>
            <a:chOff x="0" y="-85725"/>
            <a:chExt cx="4816592" cy="898525"/>
          </a:xfrm>
        </p:grpSpPr>
        <p:sp>
          <p:nvSpPr>
            <p:cNvPr id="516" name="Google Shape;516;p44"/>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44"/>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8" name="Google Shape;518;p44"/>
          <p:cNvGrpSpPr/>
          <p:nvPr/>
        </p:nvGrpSpPr>
        <p:grpSpPr>
          <a:xfrm>
            <a:off x="-1" y="6496308"/>
            <a:ext cx="12191997" cy="1467522"/>
            <a:chOff x="0" y="-85725"/>
            <a:chExt cx="5024865" cy="898525"/>
          </a:xfrm>
        </p:grpSpPr>
        <p:sp>
          <p:nvSpPr>
            <p:cNvPr id="519" name="Google Shape;519;p44"/>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44"/>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1" name="Google Shape;521;p44"/>
          <p:cNvSpPr/>
          <p:nvPr/>
        </p:nvSpPr>
        <p:spPr>
          <a:xfrm>
            <a:off x="217383" y="76334"/>
            <a:ext cx="2850282" cy="689717"/>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3600">
                <a:solidFill>
                  <a:schemeClr val="dk1"/>
                </a:solidFill>
                <a:latin typeface="Times New Roman"/>
                <a:ea typeface="Times New Roman"/>
                <a:cs typeface="Times New Roman"/>
                <a:sym typeface="Times New Roman"/>
              </a:rPr>
              <a:t>References</a:t>
            </a:r>
            <a:endParaRPr/>
          </a:p>
        </p:txBody>
      </p:sp>
      <p:sp>
        <p:nvSpPr>
          <p:cNvPr id="522" name="Google Shape;522;p44"/>
          <p:cNvSpPr txBox="1"/>
          <p:nvPr/>
        </p:nvSpPr>
        <p:spPr>
          <a:xfrm>
            <a:off x="217383" y="171865"/>
            <a:ext cx="6758485" cy="2279235"/>
          </a:xfrm>
          <a:prstGeom prst="rect">
            <a:avLst/>
          </a:prstGeom>
          <a:noFill/>
          <a:ln>
            <a:noFill/>
          </a:ln>
        </p:spPr>
        <p:txBody>
          <a:bodyPr anchorCtr="0" anchor="ctr" bIns="43225" lIns="43225" spcFirstLastPara="1" rIns="43225" wrap="square" tIns="43225">
            <a:noAutofit/>
          </a:bodyPr>
          <a:lstStyle/>
          <a:p>
            <a:pPr indent="0" lvl="0" marL="0" marR="0" rtl="0" algn="ctr">
              <a:lnSpc>
                <a:spcPct val="1835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523" name="Google Shape;523;p44"/>
          <p:cNvSpPr txBox="1"/>
          <p:nvPr/>
        </p:nvSpPr>
        <p:spPr>
          <a:xfrm>
            <a:off x="373679" y="824940"/>
            <a:ext cx="11083800" cy="5947200"/>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IN" sz="1600">
                <a:solidFill>
                  <a:srgbClr val="333333"/>
                </a:solidFill>
                <a:latin typeface="Times New Roman"/>
                <a:ea typeface="Times New Roman"/>
                <a:cs typeface="Times New Roman"/>
                <a:sym typeface="Times New Roman"/>
              </a:rPr>
              <a:t>[1] </a:t>
            </a:r>
            <a:r>
              <a:rPr lang="en-IN" sz="1600">
                <a:solidFill>
                  <a:srgbClr val="333333"/>
                </a:solidFill>
                <a:latin typeface="Times New Roman"/>
                <a:ea typeface="Times New Roman"/>
                <a:cs typeface="Times New Roman"/>
                <a:sym typeface="Times New Roman"/>
              </a:rPr>
              <a:t>Lyra, Maria &amp; Ploussi, Agapi &amp; Georgantzoglou, Antonios. (2011). MATLAB as a Tool in Nuclear Medicine Image Processing. 10.5772/19999. </a:t>
            </a:r>
            <a:r>
              <a:rPr lang="en-IN" sz="1600" u="sng">
                <a:solidFill>
                  <a:schemeClr val="accent1"/>
                </a:solidFill>
                <a:latin typeface="Times New Roman"/>
                <a:ea typeface="Times New Roman"/>
                <a:cs typeface="Times New Roman"/>
                <a:sym typeface="Times New Roman"/>
              </a:rPr>
              <a:t>https://www.researchgate.net/figure/A-digital-image-is-a-2D-array-of-pixels-Each-pixel-is-characterised-by-its-x-y_fig1_221918148</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rgbClr val="333333"/>
                </a:solidFill>
                <a:latin typeface="Times New Roman"/>
                <a:ea typeface="Times New Roman"/>
                <a:cs typeface="Times New Roman"/>
                <a:sym typeface="Times New Roman"/>
              </a:rPr>
              <a:t>[2] GeeksforGeeks: Digital Image Processing Basics</a:t>
            </a:r>
            <a:endParaRPr sz="1600">
              <a:solidFill>
                <a:srgbClr val="333333"/>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latin typeface="Times New Roman"/>
                <a:ea typeface="Times New Roman"/>
                <a:cs typeface="Times New Roman"/>
                <a:sym typeface="Times New Roman"/>
              </a:rPr>
              <a:t>https://www.geeksforgeeks.org/digital-image-processing-basics/</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rgbClr val="161719"/>
                </a:solidFill>
                <a:latin typeface="Times New Roman"/>
                <a:ea typeface="Times New Roman"/>
                <a:cs typeface="Times New Roman"/>
                <a:sym typeface="Times New Roman"/>
              </a:rPr>
              <a:t>[3] Gazal, Oluwakemi &amp; Adedokun, Emmanuel &amp; Umoh, Ime &amp; Momoh, Omuya &amp; Momoh, Muyideen. (2020). LWT-CLAHE Based Color Image Enhancement Technique: An Improved Design. Computer Engineering and Applications Journal. 9. 117-126. 10.18495/comengapp.v9i2.329. </a:t>
            </a:r>
            <a:endParaRPr sz="1600">
              <a:solidFill>
                <a:srgbClr val="161719"/>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latin typeface="Times New Roman"/>
                <a:ea typeface="Times New Roman"/>
                <a:cs typeface="Times New Roman"/>
                <a:sym typeface="Times New Roman"/>
              </a:rPr>
              <a:t>https://www.researchgate.net/figure/Original-image-versus-Enhanced-image-Bodie_fig1_341914541</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rgbClr val="161719"/>
                </a:solidFill>
                <a:latin typeface="Times New Roman"/>
                <a:ea typeface="Times New Roman"/>
                <a:cs typeface="Times New Roman"/>
                <a:sym typeface="Times New Roman"/>
              </a:rPr>
              <a:t>[4] Songho.Ca: Histogram and Histogram Equalization</a:t>
            </a:r>
            <a:endParaRPr sz="1600">
              <a:solidFill>
                <a:srgbClr val="161719"/>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latin typeface="Times New Roman"/>
                <a:ea typeface="Times New Roman"/>
                <a:cs typeface="Times New Roman"/>
                <a:sym typeface="Times New Roman"/>
              </a:rPr>
              <a:t>http://www.songho.ca/dsp/histogram/histogram.html</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chemeClr val="dk1"/>
                </a:solidFill>
                <a:latin typeface="Times New Roman"/>
                <a:ea typeface="Times New Roman"/>
                <a:cs typeface="Times New Roman"/>
                <a:sym typeface="Times New Roman"/>
              </a:rPr>
              <a:t>[5] MathWorks: </a:t>
            </a:r>
            <a:r>
              <a:rPr lang="en-IN" sz="1600">
                <a:solidFill>
                  <a:schemeClr val="dk1"/>
                </a:solidFill>
                <a:highlight>
                  <a:srgbClr val="FFFFFF"/>
                </a:highlight>
                <a:latin typeface="Times New Roman"/>
                <a:ea typeface="Times New Roman"/>
                <a:cs typeface="Times New Roman"/>
                <a:sym typeface="Times New Roman"/>
              </a:rPr>
              <a:t>Image Filtering in the Spatial Domain</a:t>
            </a:r>
            <a:endParaRPr sz="1600">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highlight>
                  <a:srgbClr val="FFFFFF"/>
                </a:highlight>
                <a:latin typeface="Times New Roman"/>
                <a:ea typeface="Times New Roman"/>
                <a:cs typeface="Times New Roman"/>
                <a:sym typeface="Times New Roman"/>
              </a:rPr>
              <a:t>https://www.bogotobogo.com/Matlab/Matlab_Tutorial_Digital_Image_Processing_6_Filter_Smoothing_Low_Pass_fspecial_filter2.php</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chemeClr val="dk1"/>
                </a:solidFill>
                <a:latin typeface="Times New Roman"/>
                <a:ea typeface="Times New Roman"/>
                <a:cs typeface="Times New Roman"/>
                <a:sym typeface="Times New Roman"/>
              </a:rPr>
              <a:t>[6] </a:t>
            </a:r>
            <a:r>
              <a:rPr lang="en-IN" sz="1600">
                <a:solidFill>
                  <a:schemeClr val="dk1"/>
                </a:solidFill>
                <a:latin typeface="Times New Roman"/>
                <a:ea typeface="Times New Roman"/>
                <a:cs typeface="Times New Roman"/>
                <a:sym typeface="Times New Roman"/>
              </a:rPr>
              <a:t>Buschmann, Stefan &amp; Trapp, Matthias &amp; Döllner, Jürgen. (2012). Challenges and Approaches for the Visualization of Movement Trajectories in 3D Geovirtual Environments. </a:t>
            </a:r>
            <a:endParaRPr sz="1600">
              <a:solidFill>
                <a:schemeClr val="dk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latin typeface="Times New Roman"/>
                <a:ea typeface="Times New Roman"/>
                <a:cs typeface="Times New Roman"/>
                <a:sym typeface="Times New Roman"/>
              </a:rPr>
              <a:t>https://www.researchgate.net/figure/3D-trajectory-visualization-with-and-without-unsharp-masking-effect_fig6_303836352</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45"/>
          <p:cNvGrpSpPr/>
          <p:nvPr/>
        </p:nvGrpSpPr>
        <p:grpSpPr>
          <a:xfrm>
            <a:off x="0" y="6188727"/>
            <a:ext cx="12191758" cy="1989369"/>
            <a:chOff x="0" y="-85725"/>
            <a:chExt cx="4816592" cy="898500"/>
          </a:xfrm>
        </p:grpSpPr>
        <p:sp>
          <p:nvSpPr>
            <p:cNvPr id="529" name="Google Shape;529;p45"/>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45"/>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31" name="Google Shape;531;p45"/>
          <p:cNvGrpSpPr/>
          <p:nvPr/>
        </p:nvGrpSpPr>
        <p:grpSpPr>
          <a:xfrm>
            <a:off x="-1" y="6496304"/>
            <a:ext cx="12191830" cy="1467520"/>
            <a:chOff x="0" y="-85725"/>
            <a:chExt cx="5024865" cy="898500"/>
          </a:xfrm>
        </p:grpSpPr>
        <p:sp>
          <p:nvSpPr>
            <p:cNvPr id="532" name="Google Shape;532;p45"/>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45"/>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4" name="Google Shape;534;p45"/>
          <p:cNvSpPr/>
          <p:nvPr/>
        </p:nvSpPr>
        <p:spPr>
          <a:xfrm>
            <a:off x="217383" y="76334"/>
            <a:ext cx="2849504" cy="689921"/>
          </a:xfrm>
          <a:custGeom>
            <a:rect b="b" l="l" r="r" t="t"/>
            <a:pathLst>
              <a:path extrusionOk="0" h="309729" w="1414146">
                <a:moveTo>
                  <a:pt x="33884" y="0"/>
                </a:moveTo>
                <a:lnTo>
                  <a:pt x="1380262" y="0"/>
                </a:lnTo>
                <a:cubicBezTo>
                  <a:pt x="1389249" y="0"/>
                  <a:pt x="1397867" y="3570"/>
                  <a:pt x="1404222" y="9924"/>
                </a:cubicBezTo>
                <a:cubicBezTo>
                  <a:pt x="1410576" y="16279"/>
                  <a:pt x="1414146" y="24897"/>
                  <a:pt x="1414146" y="33884"/>
                </a:cubicBezTo>
                <a:lnTo>
                  <a:pt x="1414146" y="275845"/>
                </a:lnTo>
                <a:cubicBezTo>
                  <a:pt x="1414146" y="284831"/>
                  <a:pt x="1410576" y="293450"/>
                  <a:pt x="1404222" y="299804"/>
                </a:cubicBezTo>
                <a:cubicBezTo>
                  <a:pt x="1397867" y="306159"/>
                  <a:pt x="1389249" y="309729"/>
                  <a:pt x="1380262" y="309729"/>
                </a:cubicBezTo>
                <a:lnTo>
                  <a:pt x="33884" y="309729"/>
                </a:lnTo>
                <a:cubicBezTo>
                  <a:pt x="24897" y="309729"/>
                  <a:pt x="16279" y="306159"/>
                  <a:pt x="9924" y="299804"/>
                </a:cubicBezTo>
                <a:cubicBezTo>
                  <a:pt x="3570" y="293450"/>
                  <a:pt x="0" y="284831"/>
                  <a:pt x="0" y="275845"/>
                </a:cubicBezTo>
                <a:lnTo>
                  <a:pt x="0" y="33884"/>
                </a:lnTo>
                <a:cubicBezTo>
                  <a:pt x="0" y="24897"/>
                  <a:pt x="3570" y="16279"/>
                  <a:pt x="9924" y="9924"/>
                </a:cubicBezTo>
                <a:cubicBezTo>
                  <a:pt x="16279" y="3570"/>
                  <a:pt x="24897" y="0"/>
                  <a:pt x="33884" y="0"/>
                </a:cubicBezTo>
                <a:close/>
              </a:path>
            </a:pathLst>
          </a:cu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3600">
                <a:solidFill>
                  <a:schemeClr val="dk1"/>
                </a:solidFill>
                <a:latin typeface="Times New Roman"/>
                <a:ea typeface="Times New Roman"/>
                <a:cs typeface="Times New Roman"/>
                <a:sym typeface="Times New Roman"/>
              </a:rPr>
              <a:t>References</a:t>
            </a:r>
            <a:endParaRPr/>
          </a:p>
        </p:txBody>
      </p:sp>
      <p:sp>
        <p:nvSpPr>
          <p:cNvPr id="535" name="Google Shape;535;p45"/>
          <p:cNvSpPr txBox="1"/>
          <p:nvPr/>
        </p:nvSpPr>
        <p:spPr>
          <a:xfrm>
            <a:off x="217383" y="171865"/>
            <a:ext cx="6758400" cy="2279100"/>
          </a:xfrm>
          <a:prstGeom prst="rect">
            <a:avLst/>
          </a:prstGeom>
          <a:noFill/>
          <a:ln>
            <a:noFill/>
          </a:ln>
        </p:spPr>
        <p:txBody>
          <a:bodyPr anchorCtr="0" anchor="ctr" bIns="43225" lIns="43225" spcFirstLastPara="1" rIns="43225" wrap="square" tIns="43225">
            <a:noAutofit/>
          </a:bodyPr>
          <a:lstStyle/>
          <a:p>
            <a:pPr indent="0" lvl="0" marL="0" marR="0" rtl="0" algn="ctr">
              <a:lnSpc>
                <a:spcPct val="183500"/>
              </a:lnSpc>
              <a:spcBef>
                <a:spcPts val="0"/>
              </a:spcBef>
              <a:spcAft>
                <a:spcPts val="0"/>
              </a:spcAft>
              <a:buNone/>
            </a:pPr>
            <a:r>
              <a:t/>
            </a:r>
            <a:endParaRPr sz="1200">
              <a:solidFill>
                <a:schemeClr val="dk1"/>
              </a:solidFill>
              <a:latin typeface="Calibri"/>
              <a:ea typeface="Calibri"/>
              <a:cs typeface="Calibri"/>
              <a:sym typeface="Calibri"/>
            </a:endParaRPr>
          </a:p>
        </p:txBody>
      </p:sp>
      <p:sp>
        <p:nvSpPr>
          <p:cNvPr id="536" name="Google Shape;536;p45"/>
          <p:cNvSpPr txBox="1"/>
          <p:nvPr/>
        </p:nvSpPr>
        <p:spPr>
          <a:xfrm>
            <a:off x="373679" y="824940"/>
            <a:ext cx="11083800" cy="5317500"/>
          </a:xfrm>
          <a:prstGeom prst="rect">
            <a:avLst/>
          </a:prstGeom>
          <a:noFill/>
          <a:ln>
            <a:noFill/>
          </a:ln>
        </p:spPr>
        <p:txBody>
          <a:bodyPr anchorCtr="0" anchor="t" bIns="45700" lIns="91425" spcFirstLastPara="1" rIns="91425" wrap="square" tIns="45700">
            <a:spAutoFit/>
          </a:bodyPr>
          <a:lstStyle/>
          <a:p>
            <a:pPr indent="0" lvl="0" marL="0" marR="0" rtl="0" algn="just">
              <a:lnSpc>
                <a:spcPct val="107000"/>
              </a:lnSpc>
              <a:spcBef>
                <a:spcPts val="0"/>
              </a:spcBef>
              <a:spcAft>
                <a:spcPts val="0"/>
              </a:spcAft>
              <a:buNone/>
            </a:pPr>
            <a:r>
              <a:rPr lang="en-IN" sz="1600">
                <a:solidFill>
                  <a:srgbClr val="333333"/>
                </a:solidFill>
                <a:latin typeface="Times New Roman"/>
                <a:ea typeface="Times New Roman"/>
                <a:cs typeface="Times New Roman"/>
                <a:sym typeface="Times New Roman"/>
              </a:rPr>
              <a:t>[7] BogoToBogo: </a:t>
            </a:r>
            <a:r>
              <a:rPr lang="en-IN" sz="1600">
                <a:solidFill>
                  <a:srgbClr val="333333"/>
                </a:solidFill>
                <a:highlight>
                  <a:srgbClr val="FFFFFF"/>
                </a:highlight>
                <a:latin typeface="Times New Roman"/>
                <a:ea typeface="Times New Roman"/>
                <a:cs typeface="Times New Roman"/>
                <a:sym typeface="Times New Roman"/>
              </a:rPr>
              <a:t>MATLAB TUTORIAL : DIGITAL IMAGE PROCESSING 6 - SMOOTHING : LOW PASS FILTER</a:t>
            </a:r>
            <a:endParaRPr sz="1600">
              <a:solidFill>
                <a:srgbClr val="333333"/>
              </a:solidFill>
              <a:highlight>
                <a:srgbClr val="FFFFFF"/>
              </a:highlight>
              <a:latin typeface="Times New Roman"/>
              <a:ea typeface="Times New Roman"/>
              <a:cs typeface="Times New Roman"/>
              <a:sym typeface="Times New Roman"/>
            </a:endParaRPr>
          </a:p>
          <a:p>
            <a:pPr indent="0" lvl="0" marL="0" marR="0" rtl="0" algn="just">
              <a:lnSpc>
                <a:spcPct val="107000"/>
              </a:lnSpc>
              <a:spcBef>
                <a:spcPts val="0"/>
              </a:spcBef>
              <a:spcAft>
                <a:spcPts val="0"/>
              </a:spcAft>
              <a:buNone/>
            </a:pPr>
            <a:r>
              <a:rPr lang="en-IN" sz="1600" u="sng">
                <a:solidFill>
                  <a:schemeClr val="accent1"/>
                </a:solidFill>
                <a:latin typeface="Times New Roman"/>
                <a:ea typeface="Times New Roman"/>
                <a:cs typeface="Times New Roman"/>
                <a:sym typeface="Times New Roman"/>
              </a:rPr>
              <a:t>https://www.bogotobogo.com/Matlab/Matlab_Tutorial_Digital_Image_Processing_6_Filter_Smoothing_Low_Pass_fspecial_filter2.php</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rgbClr val="333333"/>
                </a:solidFill>
                <a:latin typeface="Times New Roman"/>
                <a:ea typeface="Times New Roman"/>
                <a:cs typeface="Times New Roman"/>
                <a:sym typeface="Times New Roman"/>
              </a:rPr>
              <a:t>[8] ScienceDirect: </a:t>
            </a:r>
            <a:r>
              <a:rPr lang="en-IN" sz="1600">
                <a:solidFill>
                  <a:srgbClr val="1F1F1F"/>
                </a:solidFill>
                <a:uFill>
                  <a:noFill/>
                </a:uFill>
                <a:latin typeface="Times New Roman"/>
                <a:ea typeface="Times New Roman"/>
                <a:cs typeface="Times New Roman"/>
                <a:sym typeface="Times New Roman"/>
                <a:hlinkClick r:id="rId3">
                  <a:extLst>
                    <a:ext uri="{A12FA001-AC4F-418D-AE19-62706E023703}">
                      <ahyp:hlinkClr val="tx"/>
                    </a:ext>
                  </a:extLst>
                </a:hlinkClick>
              </a:rPr>
              <a:t>Video Enhancement and Restoration</a:t>
            </a:r>
            <a:r>
              <a:rPr lang="en-IN" sz="1600">
                <a:solidFill>
                  <a:srgbClr val="1F1F1F"/>
                </a:solidFill>
                <a:latin typeface="Times New Roman"/>
                <a:ea typeface="Times New Roman"/>
                <a:cs typeface="Times New Roman"/>
                <a:sym typeface="Times New Roman"/>
              </a:rPr>
              <a:t>,Reginald L. Lagendijk, ... Marcel J.T. Reinders, in</a:t>
            </a:r>
            <a:r>
              <a:rPr lang="en-IN" sz="1600">
                <a:solidFill>
                  <a:srgbClr val="1F1F1F"/>
                </a:solidFill>
                <a:highlight>
                  <a:schemeClr val="lt1"/>
                </a:highlight>
                <a:latin typeface="Times New Roman"/>
                <a:ea typeface="Times New Roman"/>
                <a:cs typeface="Times New Roman"/>
                <a:sym typeface="Times New Roman"/>
              </a:rPr>
              <a:t> </a:t>
            </a:r>
            <a:r>
              <a:rPr lang="en-IN" sz="1600">
                <a:solidFill>
                  <a:schemeClr val="dk1"/>
                </a:solidFill>
                <a:highlight>
                  <a:schemeClr val="lt1"/>
                </a:highlight>
                <a:uFill>
                  <a:noFill/>
                </a:uFill>
                <a:latin typeface="Times New Roman"/>
                <a:ea typeface="Times New Roman"/>
                <a:cs typeface="Times New Roman"/>
                <a:sym typeface="Times New Roman"/>
                <a:hlinkClick r:id="rId4">
                  <a:extLst>
                    <a:ext uri="{A12FA001-AC4F-418D-AE19-62706E023703}">
                      <ahyp:hlinkClr val="tx"/>
                    </a:ext>
                  </a:extLst>
                </a:hlinkClick>
              </a:rPr>
              <a:t>The Essential Guide to Video Processing</a:t>
            </a:r>
            <a:r>
              <a:rPr lang="en-IN" sz="1600">
                <a:solidFill>
                  <a:srgbClr val="1F1F1F"/>
                </a:solidFill>
                <a:highlight>
                  <a:schemeClr val="lt1"/>
                </a:highlight>
                <a:latin typeface="Times New Roman"/>
                <a:ea typeface="Times New Roman"/>
                <a:cs typeface="Times New Roman"/>
                <a:sym typeface="Times New Roman"/>
              </a:rPr>
              <a:t>,</a:t>
            </a:r>
            <a:r>
              <a:rPr lang="en-IN" sz="1600">
                <a:solidFill>
                  <a:srgbClr val="1F1F1F"/>
                </a:solidFill>
                <a:latin typeface="Times New Roman"/>
                <a:ea typeface="Times New Roman"/>
                <a:cs typeface="Times New Roman"/>
                <a:sym typeface="Times New Roman"/>
              </a:rPr>
              <a:t> 2009</a:t>
            </a:r>
            <a:endParaRPr sz="1600">
              <a:solidFill>
                <a:srgbClr val="1F1F1F"/>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latin typeface="Times New Roman"/>
                <a:ea typeface="Times New Roman"/>
                <a:cs typeface="Times New Roman"/>
                <a:sym typeface="Times New Roman"/>
              </a:rPr>
              <a:t>https://www.sciencedirect.com/topics/engineering/spatial-domain-method</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rgbClr val="161719"/>
                </a:solidFill>
                <a:latin typeface="Times New Roman"/>
                <a:ea typeface="Times New Roman"/>
                <a:cs typeface="Times New Roman"/>
                <a:sym typeface="Times New Roman"/>
              </a:rPr>
              <a:t>[9] </a:t>
            </a:r>
            <a:r>
              <a:rPr lang="en-IN" sz="1600">
                <a:solidFill>
                  <a:schemeClr val="dk1"/>
                </a:solidFill>
                <a:highlight>
                  <a:srgbClr val="FFFFFF"/>
                </a:highlight>
                <a:latin typeface="Times New Roman"/>
                <a:ea typeface="Times New Roman"/>
                <a:cs typeface="Times New Roman"/>
                <a:sym typeface="Times New Roman"/>
              </a:rPr>
              <a:t>A Novel Image Processing Approach to Enhancement and Compression of X-ray Images, </a:t>
            </a:r>
            <a:r>
              <a:rPr lang="en-IN" sz="1600">
                <a:solidFill>
                  <a:schemeClr val="dk1"/>
                </a:solidFill>
                <a:latin typeface="Times New Roman"/>
                <a:ea typeface="Times New Roman"/>
                <a:cs typeface="Times New Roman"/>
                <a:sym typeface="Times New Roman"/>
              </a:rPr>
              <a:t>by Yaghoub Pourasad  and </a:t>
            </a:r>
            <a:r>
              <a:rPr lang="en-IN" sz="1600">
                <a:solidFill>
                  <a:schemeClr val="dk1"/>
                </a:solidFill>
                <a:highlight>
                  <a:srgbClr val="FFFFFF"/>
                </a:highlight>
                <a:latin typeface="Times New Roman"/>
                <a:ea typeface="Times New Roman"/>
                <a:cs typeface="Times New Roman"/>
                <a:sym typeface="Times New Roman"/>
              </a:rPr>
              <a:t>Fausto Cavallaro</a:t>
            </a:r>
            <a:r>
              <a:rPr lang="en-IN" sz="1100">
                <a:solidFill>
                  <a:srgbClr val="222222"/>
                </a:solidFill>
                <a:highlight>
                  <a:srgbClr val="FFFFFF"/>
                </a:highlight>
              </a:rPr>
              <a:t> </a:t>
            </a:r>
            <a:endParaRPr sz="1600">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highlight>
                  <a:srgbClr val="FFFFFF"/>
                </a:highlight>
                <a:latin typeface="Times New Roman"/>
                <a:ea typeface="Times New Roman"/>
                <a:cs typeface="Times New Roman"/>
                <a:sym typeface="Times New Roman"/>
              </a:rPr>
              <a:t>https://www.mdpi.com/1660-4601/18/13/6724</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rgbClr val="161719"/>
                </a:solidFill>
                <a:latin typeface="Times New Roman"/>
                <a:ea typeface="Times New Roman"/>
                <a:cs typeface="Times New Roman"/>
                <a:sym typeface="Times New Roman"/>
              </a:rPr>
              <a:t>[10]</a:t>
            </a:r>
            <a:r>
              <a:rPr lang="en-IN" sz="1600">
                <a:solidFill>
                  <a:schemeClr val="dk1"/>
                </a:solidFill>
                <a:latin typeface="Times New Roman"/>
                <a:ea typeface="Times New Roman"/>
                <a:cs typeface="Times New Roman"/>
                <a:sym typeface="Times New Roman"/>
              </a:rPr>
              <a:t> </a:t>
            </a:r>
            <a:r>
              <a:rPr lang="en-IN" sz="1600">
                <a:solidFill>
                  <a:schemeClr val="dk1"/>
                </a:solidFill>
                <a:highlight>
                  <a:srgbClr val="FFFFFF"/>
                </a:highlight>
                <a:latin typeface="Times New Roman"/>
                <a:ea typeface="Times New Roman"/>
                <a:cs typeface="Times New Roman"/>
                <a:sym typeface="Times New Roman"/>
              </a:rPr>
              <a:t>Explaining Digital Noise Reduction (DNR) In Security Cameras by Austin Leavitt, September 7, 2018.</a:t>
            </a:r>
            <a:endParaRPr sz="1600">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highlight>
                  <a:srgbClr val="FFFFFF"/>
                </a:highlight>
                <a:latin typeface="Times New Roman"/>
                <a:ea typeface="Times New Roman"/>
                <a:cs typeface="Times New Roman"/>
                <a:sym typeface="Times New Roman"/>
              </a:rPr>
              <a:t>https://getsafeandsound.com/2018/09/2d-3d-noise-reduction-security-cameras/</a:t>
            </a:r>
            <a:endParaRPr sz="1600" u="sng">
              <a:solidFill>
                <a:schemeClr val="accent1"/>
              </a:solidFill>
              <a:highlight>
                <a:srgbClr val="FFFFFF"/>
              </a:highlight>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a:solidFill>
                  <a:schemeClr val="dk1"/>
                </a:solidFill>
                <a:latin typeface="Times New Roman"/>
                <a:ea typeface="Times New Roman"/>
                <a:cs typeface="Times New Roman"/>
                <a:sym typeface="Times New Roman"/>
              </a:rPr>
              <a:t>[11] </a:t>
            </a:r>
            <a:r>
              <a:rPr lang="en-IN" sz="1600">
                <a:solidFill>
                  <a:schemeClr val="dk1"/>
                </a:solidFill>
                <a:latin typeface="Times New Roman"/>
                <a:ea typeface="Times New Roman"/>
                <a:cs typeface="Times New Roman"/>
                <a:sym typeface="Times New Roman"/>
              </a:rPr>
              <a:t>Metrics for Manipulation and Enhancements of Forensic Images by Andrew Dienstfrey, Mary Frances Theofanos, Peter Bajcsy, Joe Chalfoun, Alfred S Carasso.</a:t>
            </a:r>
            <a:endParaRPr sz="1600">
              <a:solidFill>
                <a:schemeClr val="dk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rPr lang="en-IN" sz="1600" u="sng">
                <a:solidFill>
                  <a:schemeClr val="accent1"/>
                </a:solidFill>
                <a:latin typeface="Times New Roman"/>
                <a:ea typeface="Times New Roman"/>
                <a:cs typeface="Times New Roman"/>
                <a:sym typeface="Times New Roman"/>
              </a:rPr>
              <a:t>https://www.nist.gov/programs-projects/metrics-manipulation-and-enhancements-forensic-images</a:t>
            </a:r>
            <a:endParaRPr sz="1600" u="sng">
              <a:solidFill>
                <a:schemeClr val="accent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0" rtl="0" algn="just">
              <a:lnSpc>
                <a:spcPct val="107000"/>
              </a:lnSpc>
              <a:spcBef>
                <a:spcPts val="800"/>
              </a:spcBef>
              <a:spcAft>
                <a:spcPts val="0"/>
              </a:spcAft>
              <a:buNone/>
            </a:pPr>
            <a:r>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46"/>
          <p:cNvGrpSpPr/>
          <p:nvPr/>
        </p:nvGrpSpPr>
        <p:grpSpPr>
          <a:xfrm>
            <a:off x="0" y="6188729"/>
            <a:ext cx="12191997" cy="1989410"/>
            <a:chOff x="0" y="-85725"/>
            <a:chExt cx="4816592" cy="898525"/>
          </a:xfrm>
        </p:grpSpPr>
        <p:sp>
          <p:nvSpPr>
            <p:cNvPr id="542" name="Google Shape;542;p46"/>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46"/>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44" name="Google Shape;544;p46"/>
          <p:cNvGrpSpPr/>
          <p:nvPr/>
        </p:nvGrpSpPr>
        <p:grpSpPr>
          <a:xfrm>
            <a:off x="-1" y="6496308"/>
            <a:ext cx="12191997" cy="1467522"/>
            <a:chOff x="0" y="-85725"/>
            <a:chExt cx="5024865" cy="898525"/>
          </a:xfrm>
        </p:grpSpPr>
        <p:sp>
          <p:nvSpPr>
            <p:cNvPr id="545" name="Google Shape;545;p46"/>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46"/>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7" name="Google Shape;547;p46"/>
          <p:cNvSpPr txBox="1"/>
          <p:nvPr/>
        </p:nvSpPr>
        <p:spPr>
          <a:xfrm>
            <a:off x="1711452" y="2174486"/>
            <a:ext cx="876909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9600">
                <a:solidFill>
                  <a:srgbClr val="1E4E79"/>
                </a:solidFill>
                <a:latin typeface="Algerian"/>
                <a:ea typeface="Algerian"/>
                <a:cs typeface="Algerian"/>
                <a:sym typeface="Algerian"/>
              </a:rPr>
              <a:t>Than</a:t>
            </a:r>
            <a:r>
              <a:rPr b="1" lang="en-IN" sz="9600">
                <a:solidFill>
                  <a:srgbClr val="BF9000"/>
                </a:solidFill>
                <a:latin typeface="Algerian"/>
                <a:ea typeface="Algerian"/>
                <a:cs typeface="Algerian"/>
                <a:sym typeface="Algerian"/>
              </a:rPr>
              <a:t>k Y</a:t>
            </a:r>
            <a:r>
              <a:rPr b="1" lang="en-IN" sz="9600">
                <a:solidFill>
                  <a:srgbClr val="1E4E79"/>
                </a:solidFill>
                <a:latin typeface="Algerian"/>
                <a:ea typeface="Algerian"/>
                <a:cs typeface="Algerian"/>
                <a:sym typeface="Algerian"/>
              </a:rPr>
              <a:t>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ph idx="1" type="body"/>
          </p:nvPr>
        </p:nvSpPr>
        <p:spPr>
          <a:xfrm>
            <a:off x="838200" y="1825625"/>
            <a:ext cx="6652500" cy="4351200"/>
          </a:xfrm>
          <a:prstGeom prst="rect">
            <a:avLst/>
          </a:prstGeom>
          <a:noFill/>
          <a:ln>
            <a:noFill/>
          </a:ln>
        </p:spPr>
        <p:txBody>
          <a:bodyPr anchorCtr="0" anchor="t" bIns="45700" lIns="91425" spcFirstLastPara="1" rIns="91425" wrap="square" tIns="45700">
            <a:normAutofit/>
          </a:bodyPr>
          <a:lstStyle/>
          <a:p>
            <a:pPr indent="-425450" lvl="0" marL="457200" rtl="0" algn="l">
              <a:lnSpc>
                <a:spcPct val="90000"/>
              </a:lnSpc>
              <a:spcBef>
                <a:spcPts val="0"/>
              </a:spcBef>
              <a:spcAft>
                <a:spcPts val="0"/>
              </a:spcAft>
              <a:buSzPts val="3100"/>
              <a:buFont typeface="Times New Roman"/>
              <a:buChar char="•"/>
            </a:pPr>
            <a:r>
              <a:rPr b="1" lang="en-IN" sz="3100">
                <a:solidFill>
                  <a:srgbClr val="1F1F1F"/>
                </a:solidFill>
                <a:highlight>
                  <a:srgbClr val="FFFFFF"/>
                </a:highlight>
                <a:latin typeface="Times New Roman"/>
                <a:ea typeface="Times New Roman"/>
                <a:cs typeface="Times New Roman"/>
                <a:sym typeface="Times New Roman"/>
              </a:rPr>
              <a:t>Image processing</a:t>
            </a:r>
            <a:r>
              <a:rPr lang="en-IN" sz="3100">
                <a:solidFill>
                  <a:srgbClr val="1F1F1F"/>
                </a:solidFill>
                <a:highlight>
                  <a:srgbClr val="FFFFFF"/>
                </a:highlight>
                <a:latin typeface="Times New Roman"/>
                <a:ea typeface="Times New Roman"/>
                <a:cs typeface="Times New Roman"/>
                <a:sym typeface="Times New Roman"/>
              </a:rPr>
              <a:t> is the field that deals with manipulating digital images using computer algorithms. It's essentially using computers to analyze and alter images in various ways.</a:t>
            </a:r>
            <a:endParaRPr sz="3100">
              <a:solidFill>
                <a:srgbClr val="1F1F1F"/>
              </a:solidFill>
              <a:highlight>
                <a:srgbClr val="FFFFFF"/>
              </a:highlight>
              <a:latin typeface="Times New Roman"/>
              <a:ea typeface="Times New Roman"/>
              <a:cs typeface="Times New Roman"/>
              <a:sym typeface="Times New Roman"/>
            </a:endParaRPr>
          </a:p>
          <a:p>
            <a:pPr indent="0" lvl="0" marL="0" rtl="0" algn="l">
              <a:lnSpc>
                <a:spcPct val="90000"/>
              </a:lnSpc>
              <a:spcBef>
                <a:spcPts val="0"/>
              </a:spcBef>
              <a:spcAft>
                <a:spcPts val="0"/>
              </a:spcAft>
              <a:buNone/>
            </a:pPr>
            <a:r>
              <a:t/>
            </a:r>
            <a:endParaRPr sz="2600">
              <a:solidFill>
                <a:srgbClr val="1F1F1F"/>
              </a:solidFill>
              <a:highlight>
                <a:srgbClr val="FFFFFF"/>
              </a:highlight>
              <a:latin typeface="Times New Roman"/>
              <a:ea typeface="Times New Roman"/>
              <a:cs typeface="Times New Roman"/>
              <a:sym typeface="Times New Roman"/>
            </a:endParaRPr>
          </a:p>
        </p:txBody>
      </p:sp>
      <p:grpSp>
        <p:nvGrpSpPr>
          <p:cNvPr id="139" name="Google Shape;139;p16"/>
          <p:cNvGrpSpPr/>
          <p:nvPr/>
        </p:nvGrpSpPr>
        <p:grpSpPr>
          <a:xfrm>
            <a:off x="0" y="6226829"/>
            <a:ext cx="12191997" cy="1989410"/>
            <a:chOff x="0" y="-85725"/>
            <a:chExt cx="4816592" cy="898525"/>
          </a:xfrm>
        </p:grpSpPr>
        <p:sp>
          <p:nvSpPr>
            <p:cNvPr id="140" name="Google Shape;140;p16"/>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16"/>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2" name="Google Shape;142;p16"/>
          <p:cNvGrpSpPr/>
          <p:nvPr/>
        </p:nvGrpSpPr>
        <p:grpSpPr>
          <a:xfrm>
            <a:off x="-1" y="6496308"/>
            <a:ext cx="12191997" cy="1467522"/>
            <a:chOff x="0" y="-85725"/>
            <a:chExt cx="5024865" cy="898525"/>
          </a:xfrm>
        </p:grpSpPr>
        <p:sp>
          <p:nvSpPr>
            <p:cNvPr id="143" name="Google Shape;143;p16"/>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 name="Google Shape;144;p16"/>
            <p:cNvSpPr txBox="1"/>
            <p:nvPr/>
          </p:nvSpPr>
          <p:spPr>
            <a:xfrm>
              <a:off x="0" y="-85725"/>
              <a:ext cx="812800" cy="898525"/>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5" name="Google Shape;145;p16"/>
          <p:cNvSpPr txBox="1"/>
          <p:nvPr>
            <p:ph type="title"/>
          </p:nvPr>
        </p:nvSpPr>
        <p:spPr>
          <a:xfrm>
            <a:off x="838200" y="365125"/>
            <a:ext cx="10515600" cy="1325563"/>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Introduction</a:t>
            </a:r>
            <a:endParaRPr/>
          </a:p>
        </p:txBody>
      </p:sp>
      <p:pic>
        <p:nvPicPr>
          <p:cNvPr id="146" name="Google Shape;146;p16"/>
          <p:cNvPicPr preferRelativeResize="0"/>
          <p:nvPr/>
        </p:nvPicPr>
        <p:blipFill>
          <a:blip r:embed="rId3">
            <a:alphaModFix/>
          </a:blip>
          <a:stretch>
            <a:fillRect/>
          </a:stretch>
        </p:blipFill>
        <p:spPr>
          <a:xfrm>
            <a:off x="7660975" y="2770399"/>
            <a:ext cx="4036250" cy="237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7"/>
          <p:cNvSpPr txBox="1"/>
          <p:nvPr>
            <p:ph idx="1" type="body"/>
          </p:nvPr>
        </p:nvSpPr>
        <p:spPr>
          <a:xfrm>
            <a:off x="838200" y="1825625"/>
            <a:ext cx="7314900" cy="4351200"/>
          </a:xfrm>
          <a:prstGeom prst="rect">
            <a:avLst/>
          </a:prstGeom>
          <a:noFill/>
          <a:ln>
            <a:noFill/>
          </a:ln>
        </p:spPr>
        <p:txBody>
          <a:bodyPr anchorCtr="0" anchor="t" bIns="45700" lIns="91425" spcFirstLastPara="1" rIns="91425" wrap="square" tIns="45700">
            <a:normAutofit lnSpcReduction="10000"/>
          </a:bodyPr>
          <a:lstStyle/>
          <a:p>
            <a:pPr indent="-368300" lvl="0" marL="457200" rtl="0" algn="l">
              <a:lnSpc>
                <a:spcPct val="90000"/>
              </a:lnSpc>
              <a:spcBef>
                <a:spcPts val="0"/>
              </a:spcBef>
              <a:spcAft>
                <a:spcPts val="0"/>
              </a:spcAft>
              <a:buSzPts val="2200"/>
              <a:buFont typeface="Times New Roman"/>
              <a:buChar char="•"/>
            </a:pPr>
            <a:r>
              <a:rPr b="1" lang="en-IN" sz="2200">
                <a:solidFill>
                  <a:srgbClr val="1F1F1F"/>
                </a:solidFill>
                <a:highlight>
                  <a:srgbClr val="FFFFFF"/>
                </a:highlight>
                <a:latin typeface="Times New Roman"/>
                <a:ea typeface="Times New Roman"/>
                <a:cs typeface="Times New Roman"/>
                <a:sym typeface="Times New Roman"/>
              </a:rPr>
              <a:t>Image enhancement</a:t>
            </a:r>
            <a:r>
              <a:rPr lang="en-IN" sz="2200">
                <a:solidFill>
                  <a:srgbClr val="1F1F1F"/>
                </a:solidFill>
                <a:highlight>
                  <a:srgbClr val="FFFFFF"/>
                </a:highlight>
                <a:latin typeface="Times New Roman"/>
                <a:ea typeface="Times New Roman"/>
                <a:cs typeface="Times New Roman"/>
                <a:sym typeface="Times New Roman"/>
              </a:rPr>
              <a:t> is the process of manipulating a digital image to improve its visual quality or make it more suitable for a specific application.</a:t>
            </a:r>
            <a:endParaRPr sz="2200">
              <a:solidFill>
                <a:srgbClr val="1F1F1F"/>
              </a:solidFill>
              <a:highlight>
                <a:srgbClr val="FFFFFF"/>
              </a:highlight>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IN" sz="2200">
                <a:solidFill>
                  <a:srgbClr val="1F1F1F"/>
                </a:solidFill>
                <a:highlight>
                  <a:srgbClr val="FFFFFF"/>
                </a:highlight>
                <a:latin typeface="Times New Roman"/>
                <a:ea typeface="Times New Roman"/>
                <a:cs typeface="Times New Roman"/>
                <a:sym typeface="Times New Roman"/>
              </a:rPr>
              <a:t>This can involve techniques like:</a:t>
            </a:r>
            <a:endParaRPr sz="2200">
              <a:solidFill>
                <a:srgbClr val="1F1F1F"/>
              </a:solidFill>
              <a:highlight>
                <a:srgbClr val="FFFFFF"/>
              </a:highlight>
              <a:latin typeface="Times New Roman"/>
              <a:ea typeface="Times New Roman"/>
              <a:cs typeface="Times New Roman"/>
              <a:sym typeface="Times New Roman"/>
            </a:endParaRPr>
          </a:p>
          <a:p>
            <a:pPr indent="-368300" lvl="0" marL="457200" rtl="0" algn="l">
              <a:lnSpc>
                <a:spcPct val="115000"/>
              </a:lnSpc>
              <a:spcBef>
                <a:spcPts val="1200"/>
              </a:spcBef>
              <a:spcAft>
                <a:spcPts val="0"/>
              </a:spcAft>
              <a:buClr>
                <a:srgbClr val="1F1F1F"/>
              </a:buClr>
              <a:buSzPts val="2200"/>
              <a:buFont typeface="Times New Roman"/>
              <a:buChar char="•"/>
            </a:pPr>
            <a:r>
              <a:rPr b="1" lang="en-IN" sz="2200">
                <a:solidFill>
                  <a:srgbClr val="1F1F1F"/>
                </a:solidFill>
                <a:highlight>
                  <a:srgbClr val="FFFFFF"/>
                </a:highlight>
                <a:latin typeface="Times New Roman"/>
                <a:ea typeface="Times New Roman"/>
                <a:cs typeface="Times New Roman"/>
                <a:sym typeface="Times New Roman"/>
              </a:rPr>
              <a:t>Adjusting contrast and brightness:</a:t>
            </a:r>
            <a:r>
              <a:rPr lang="en-IN" sz="2200">
                <a:solidFill>
                  <a:srgbClr val="1F1F1F"/>
                </a:solidFill>
                <a:highlight>
                  <a:srgbClr val="FFFFFF"/>
                </a:highlight>
                <a:latin typeface="Times New Roman"/>
                <a:ea typeface="Times New Roman"/>
                <a:cs typeface="Times New Roman"/>
                <a:sym typeface="Times New Roman"/>
              </a:rPr>
              <a:t> Making the image details more visible.</a:t>
            </a:r>
            <a:endParaRPr sz="2200">
              <a:solidFill>
                <a:srgbClr val="1F1F1F"/>
              </a:solidFill>
              <a:highlight>
                <a:srgbClr val="FFFFFF"/>
              </a:highlight>
              <a:latin typeface="Times New Roman"/>
              <a:ea typeface="Times New Roman"/>
              <a:cs typeface="Times New Roman"/>
              <a:sym typeface="Times New Roman"/>
            </a:endParaRPr>
          </a:p>
          <a:p>
            <a:pPr indent="-368300" lvl="0" marL="457200" rtl="0" algn="l">
              <a:lnSpc>
                <a:spcPct val="115000"/>
              </a:lnSpc>
              <a:spcBef>
                <a:spcPts val="0"/>
              </a:spcBef>
              <a:spcAft>
                <a:spcPts val="0"/>
              </a:spcAft>
              <a:buClr>
                <a:srgbClr val="1F1F1F"/>
              </a:buClr>
              <a:buSzPts val="2200"/>
              <a:buFont typeface="Times New Roman"/>
              <a:buChar char="•"/>
            </a:pPr>
            <a:r>
              <a:rPr b="1" lang="en-IN" sz="2200">
                <a:solidFill>
                  <a:srgbClr val="1F1F1F"/>
                </a:solidFill>
                <a:highlight>
                  <a:srgbClr val="FFFFFF"/>
                </a:highlight>
                <a:latin typeface="Times New Roman"/>
                <a:ea typeface="Times New Roman"/>
                <a:cs typeface="Times New Roman"/>
                <a:sym typeface="Times New Roman"/>
              </a:rPr>
              <a:t>Removing noise:</a:t>
            </a:r>
            <a:r>
              <a:rPr lang="en-IN" sz="2200">
                <a:solidFill>
                  <a:srgbClr val="1F1F1F"/>
                </a:solidFill>
                <a:highlight>
                  <a:srgbClr val="FFFFFF"/>
                </a:highlight>
                <a:latin typeface="Times New Roman"/>
                <a:ea typeface="Times New Roman"/>
                <a:cs typeface="Times New Roman"/>
                <a:sym typeface="Times New Roman"/>
              </a:rPr>
              <a:t> Eliminating unwanted artifacts that distort the image.</a:t>
            </a:r>
            <a:endParaRPr sz="2200">
              <a:solidFill>
                <a:srgbClr val="1F1F1F"/>
              </a:solidFill>
              <a:highlight>
                <a:srgbClr val="FFFFFF"/>
              </a:highlight>
              <a:latin typeface="Times New Roman"/>
              <a:ea typeface="Times New Roman"/>
              <a:cs typeface="Times New Roman"/>
              <a:sym typeface="Times New Roman"/>
            </a:endParaRPr>
          </a:p>
          <a:p>
            <a:pPr indent="-368300" lvl="0" marL="457200" rtl="0" algn="l">
              <a:lnSpc>
                <a:spcPct val="115000"/>
              </a:lnSpc>
              <a:spcBef>
                <a:spcPts val="0"/>
              </a:spcBef>
              <a:spcAft>
                <a:spcPts val="0"/>
              </a:spcAft>
              <a:buClr>
                <a:srgbClr val="1F1F1F"/>
              </a:buClr>
              <a:buSzPts val="2200"/>
              <a:buFont typeface="Times New Roman"/>
              <a:buChar char="•"/>
            </a:pPr>
            <a:r>
              <a:rPr b="1" lang="en-IN" sz="2200">
                <a:solidFill>
                  <a:srgbClr val="1F1F1F"/>
                </a:solidFill>
                <a:highlight>
                  <a:srgbClr val="FFFFFF"/>
                </a:highlight>
                <a:latin typeface="Times New Roman"/>
                <a:ea typeface="Times New Roman"/>
                <a:cs typeface="Times New Roman"/>
                <a:sym typeface="Times New Roman"/>
              </a:rPr>
              <a:t>Sharpening edges:</a:t>
            </a:r>
            <a:r>
              <a:rPr lang="en-IN" sz="2200">
                <a:solidFill>
                  <a:srgbClr val="1F1F1F"/>
                </a:solidFill>
                <a:highlight>
                  <a:srgbClr val="FFFFFF"/>
                </a:highlight>
                <a:latin typeface="Times New Roman"/>
                <a:ea typeface="Times New Roman"/>
                <a:cs typeface="Times New Roman"/>
                <a:sym typeface="Times New Roman"/>
              </a:rPr>
              <a:t> Increasing the definition of fine details.</a:t>
            </a:r>
            <a:endParaRPr sz="2200">
              <a:solidFill>
                <a:srgbClr val="1F1F1F"/>
              </a:solidFill>
              <a:highlight>
                <a:srgbClr val="FFFFFF"/>
              </a:highlight>
              <a:latin typeface="Times New Roman"/>
              <a:ea typeface="Times New Roman"/>
              <a:cs typeface="Times New Roman"/>
              <a:sym typeface="Times New Roman"/>
            </a:endParaRPr>
          </a:p>
          <a:p>
            <a:pPr indent="-368300" lvl="0" marL="457200" rtl="0" algn="l">
              <a:lnSpc>
                <a:spcPct val="115000"/>
              </a:lnSpc>
              <a:spcBef>
                <a:spcPts val="0"/>
              </a:spcBef>
              <a:spcAft>
                <a:spcPts val="0"/>
              </a:spcAft>
              <a:buClr>
                <a:srgbClr val="1F1F1F"/>
              </a:buClr>
              <a:buSzPts val="2200"/>
              <a:buFont typeface="Times New Roman"/>
              <a:buChar char="•"/>
            </a:pPr>
            <a:r>
              <a:rPr b="1" lang="en-IN" sz="2200">
                <a:solidFill>
                  <a:srgbClr val="1F1F1F"/>
                </a:solidFill>
                <a:highlight>
                  <a:srgbClr val="FFFFFF"/>
                </a:highlight>
                <a:latin typeface="Times New Roman"/>
                <a:ea typeface="Times New Roman"/>
                <a:cs typeface="Times New Roman"/>
                <a:sym typeface="Times New Roman"/>
              </a:rPr>
              <a:t>Color correction:</a:t>
            </a:r>
            <a:r>
              <a:rPr lang="en-IN" sz="2200">
                <a:solidFill>
                  <a:srgbClr val="1F1F1F"/>
                </a:solidFill>
                <a:highlight>
                  <a:srgbClr val="FFFFFF"/>
                </a:highlight>
                <a:latin typeface="Times New Roman"/>
                <a:ea typeface="Times New Roman"/>
                <a:cs typeface="Times New Roman"/>
                <a:sym typeface="Times New Roman"/>
              </a:rPr>
              <a:t> Balancing or modifying the color tones.</a:t>
            </a:r>
            <a:endParaRPr sz="2200">
              <a:solidFill>
                <a:srgbClr val="1F1F1F"/>
              </a:solidFill>
              <a:highlight>
                <a:srgbClr val="FFFFFF"/>
              </a:highlight>
              <a:latin typeface="Times New Roman"/>
              <a:ea typeface="Times New Roman"/>
              <a:cs typeface="Times New Roman"/>
              <a:sym typeface="Times New Roman"/>
            </a:endParaRPr>
          </a:p>
          <a:p>
            <a:pPr indent="0" lvl="0" marL="457200" rtl="0" algn="l">
              <a:lnSpc>
                <a:spcPct val="90000"/>
              </a:lnSpc>
              <a:spcBef>
                <a:spcPts val="300"/>
              </a:spcBef>
              <a:spcAft>
                <a:spcPts val="0"/>
              </a:spcAft>
              <a:buNone/>
            </a:pPr>
            <a:r>
              <a:t/>
            </a:r>
            <a:endParaRPr sz="2600">
              <a:solidFill>
                <a:srgbClr val="1F1F1F"/>
              </a:solidFill>
              <a:highlight>
                <a:srgbClr val="FFFFFF"/>
              </a:highlight>
              <a:latin typeface="Times New Roman"/>
              <a:ea typeface="Times New Roman"/>
              <a:cs typeface="Times New Roman"/>
              <a:sym typeface="Times New Roman"/>
            </a:endParaRPr>
          </a:p>
        </p:txBody>
      </p:sp>
      <p:grpSp>
        <p:nvGrpSpPr>
          <p:cNvPr id="152" name="Google Shape;152;p17"/>
          <p:cNvGrpSpPr/>
          <p:nvPr/>
        </p:nvGrpSpPr>
        <p:grpSpPr>
          <a:xfrm>
            <a:off x="0" y="6226827"/>
            <a:ext cx="12191758" cy="1989369"/>
            <a:chOff x="0" y="-85725"/>
            <a:chExt cx="4816592" cy="898500"/>
          </a:xfrm>
        </p:grpSpPr>
        <p:sp>
          <p:nvSpPr>
            <p:cNvPr id="153" name="Google Shape;153;p17"/>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7"/>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5" name="Google Shape;155;p17"/>
          <p:cNvGrpSpPr/>
          <p:nvPr/>
        </p:nvGrpSpPr>
        <p:grpSpPr>
          <a:xfrm>
            <a:off x="-1" y="6496304"/>
            <a:ext cx="12191830" cy="1467520"/>
            <a:chOff x="0" y="-85725"/>
            <a:chExt cx="5024865" cy="898500"/>
          </a:xfrm>
        </p:grpSpPr>
        <p:sp>
          <p:nvSpPr>
            <p:cNvPr id="156" name="Google Shape;156;p17"/>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7"/>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 name="Google Shape;158;p17"/>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Introduction</a:t>
            </a:r>
            <a:endParaRPr/>
          </a:p>
        </p:txBody>
      </p:sp>
      <p:pic>
        <p:nvPicPr>
          <p:cNvPr id="159" name="Google Shape;159;p17"/>
          <p:cNvPicPr preferRelativeResize="0"/>
          <p:nvPr/>
        </p:nvPicPr>
        <p:blipFill>
          <a:blip r:embed="rId3">
            <a:alphaModFix/>
          </a:blip>
          <a:stretch>
            <a:fillRect/>
          </a:stretch>
        </p:blipFill>
        <p:spPr>
          <a:xfrm>
            <a:off x="8153100" y="2631100"/>
            <a:ext cx="3734099" cy="21950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idx="1" type="body"/>
          </p:nvPr>
        </p:nvSpPr>
        <p:spPr>
          <a:xfrm>
            <a:off x="838200" y="1825625"/>
            <a:ext cx="6616800" cy="4351200"/>
          </a:xfrm>
          <a:prstGeom prst="rect">
            <a:avLst/>
          </a:prstGeom>
          <a:noFill/>
          <a:ln>
            <a:noFill/>
          </a:ln>
        </p:spPr>
        <p:txBody>
          <a:bodyPr anchorCtr="0" anchor="t" bIns="45700" lIns="91425" spcFirstLastPara="1" rIns="91425" wrap="square" tIns="45700">
            <a:noAutofit/>
          </a:bodyPr>
          <a:lstStyle/>
          <a:p>
            <a:pPr indent="-393700" lvl="0" marL="457200" rtl="0" algn="l">
              <a:lnSpc>
                <a:spcPct val="90000"/>
              </a:lnSpc>
              <a:spcBef>
                <a:spcPts val="0"/>
              </a:spcBef>
              <a:spcAft>
                <a:spcPts val="0"/>
              </a:spcAft>
              <a:buSzPts val="2600"/>
              <a:buFont typeface="Times New Roman"/>
              <a:buAutoNum type="arabicPeriod"/>
            </a:pPr>
            <a:r>
              <a:rPr b="1" lang="en-IN" sz="2600" u="sng">
                <a:latin typeface="Times New Roman"/>
                <a:ea typeface="Times New Roman"/>
                <a:cs typeface="Times New Roman"/>
                <a:sym typeface="Times New Roman"/>
              </a:rPr>
              <a:t>Histogram Equalization</a:t>
            </a:r>
            <a:r>
              <a:rPr lang="en-IN" sz="2600">
                <a:latin typeface="Times New Roman"/>
                <a:ea typeface="Times New Roman"/>
                <a:cs typeface="Times New Roman"/>
                <a:sym typeface="Times New Roman"/>
              </a:rPr>
              <a:t>:</a:t>
            </a:r>
            <a:endParaRPr sz="2600">
              <a:latin typeface="Times New Roman"/>
              <a:ea typeface="Times New Roman"/>
              <a:cs typeface="Times New Roman"/>
              <a:sym typeface="Times New Roman"/>
            </a:endParaRPr>
          </a:p>
          <a:p>
            <a:pPr indent="-393700" lvl="0" marL="457200" rtl="0" algn="l">
              <a:lnSpc>
                <a:spcPct val="90000"/>
              </a:lnSpc>
              <a:spcBef>
                <a:spcPts val="0"/>
              </a:spcBef>
              <a:spcAft>
                <a:spcPts val="0"/>
              </a:spcAft>
              <a:buSzPts val="2600"/>
              <a:buFont typeface="Times New Roman"/>
              <a:buChar char="•"/>
            </a:pPr>
            <a:r>
              <a:rPr b="1" lang="en-IN" sz="2600">
                <a:latin typeface="Times New Roman"/>
                <a:ea typeface="Times New Roman"/>
                <a:cs typeface="Times New Roman"/>
                <a:sym typeface="Times New Roman"/>
              </a:rPr>
              <a:t>Histogram equalization is a technique in image processing that improves image contrast by manipulating the intensity distribution of pixels</a:t>
            </a:r>
            <a:r>
              <a:rPr lang="en-IN" sz="2600">
                <a:latin typeface="Times New Roman"/>
                <a:ea typeface="Times New Roman"/>
                <a:cs typeface="Times New Roman"/>
                <a:sym typeface="Times New Roman"/>
              </a:rPr>
              <a:t>.</a:t>
            </a:r>
            <a:endParaRPr sz="2600">
              <a:latin typeface="Times New Roman"/>
              <a:ea typeface="Times New Roman"/>
              <a:cs typeface="Times New Roman"/>
              <a:sym typeface="Times New Roman"/>
            </a:endParaRPr>
          </a:p>
          <a:p>
            <a:pPr indent="-393700" lvl="0" marL="457200" rtl="0" algn="l">
              <a:lnSpc>
                <a:spcPct val="9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In low-contrast images, the pixels cluster around a narrow range of intensities. Histogram equalization stretches this distribution, using the entire intensity range more evenly.</a:t>
            </a:r>
            <a:endParaRPr sz="2600">
              <a:latin typeface="Times New Roman"/>
              <a:ea typeface="Times New Roman"/>
              <a:cs typeface="Times New Roman"/>
              <a:sym typeface="Times New Roman"/>
            </a:endParaRPr>
          </a:p>
          <a:p>
            <a:pPr indent="-393700" lvl="0" marL="457200" rtl="0" algn="l">
              <a:lnSpc>
                <a:spcPct val="9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This process enhances contrast, making details in the image more visible.</a:t>
            </a:r>
            <a:endParaRPr sz="2600">
              <a:latin typeface="Times New Roman"/>
              <a:ea typeface="Times New Roman"/>
              <a:cs typeface="Times New Roman"/>
              <a:sym typeface="Times New Roman"/>
            </a:endParaRPr>
          </a:p>
        </p:txBody>
      </p:sp>
      <p:grpSp>
        <p:nvGrpSpPr>
          <p:cNvPr id="165" name="Google Shape;165;p18"/>
          <p:cNvGrpSpPr/>
          <p:nvPr/>
        </p:nvGrpSpPr>
        <p:grpSpPr>
          <a:xfrm>
            <a:off x="0" y="6226827"/>
            <a:ext cx="12191758" cy="1989369"/>
            <a:chOff x="0" y="-85725"/>
            <a:chExt cx="4816592" cy="898500"/>
          </a:xfrm>
        </p:grpSpPr>
        <p:sp>
          <p:nvSpPr>
            <p:cNvPr id="166" name="Google Shape;166;p18"/>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8"/>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8" name="Google Shape;168;p18"/>
          <p:cNvGrpSpPr/>
          <p:nvPr/>
        </p:nvGrpSpPr>
        <p:grpSpPr>
          <a:xfrm>
            <a:off x="-1" y="6496304"/>
            <a:ext cx="12191830" cy="1467520"/>
            <a:chOff x="0" y="-85725"/>
            <a:chExt cx="5024865" cy="898500"/>
          </a:xfrm>
        </p:grpSpPr>
        <p:sp>
          <p:nvSpPr>
            <p:cNvPr id="169" name="Google Shape;169;p18"/>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8"/>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1" name="Google Shape;171;p18"/>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172" name="Google Shape;172;p18"/>
          <p:cNvPicPr preferRelativeResize="0"/>
          <p:nvPr/>
        </p:nvPicPr>
        <p:blipFill>
          <a:blip r:embed="rId3">
            <a:alphaModFix/>
          </a:blip>
          <a:stretch>
            <a:fillRect/>
          </a:stretch>
        </p:blipFill>
        <p:spPr>
          <a:xfrm>
            <a:off x="7455000" y="2528713"/>
            <a:ext cx="4110001" cy="28602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idx="1" type="body"/>
          </p:nvPr>
        </p:nvSpPr>
        <p:spPr>
          <a:xfrm>
            <a:off x="838200" y="1825625"/>
            <a:ext cx="6771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sz="2600">
                <a:latin typeface="Times New Roman"/>
                <a:ea typeface="Times New Roman"/>
                <a:cs typeface="Times New Roman"/>
                <a:sym typeface="Times New Roman"/>
              </a:rPr>
              <a:t>Benefits </a:t>
            </a:r>
            <a:r>
              <a:rPr lang="en-IN" sz="2600">
                <a:latin typeface="Times New Roman"/>
                <a:ea typeface="Times New Roman"/>
                <a:cs typeface="Times New Roman"/>
                <a:sym typeface="Times New Roman"/>
              </a:rPr>
              <a:t>of Histogram Equalization </a:t>
            </a:r>
            <a:endParaRPr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 Improves visual quality, especially in low-contrast images. </a:t>
            </a:r>
            <a:endParaRPr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 Makes details more prominent. </a:t>
            </a:r>
            <a:endParaRPr sz="26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 Broadens the apparent dynamic range of the image.</a:t>
            </a:r>
            <a:endParaRPr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  </a:t>
            </a:r>
            <a:endParaRPr sz="260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None/>
            </a:pPr>
            <a:r>
              <a:rPr lang="en-IN" sz="2600">
                <a:latin typeface="Times New Roman"/>
                <a:ea typeface="Times New Roman"/>
                <a:cs typeface="Times New Roman"/>
                <a:sym typeface="Times New Roman"/>
              </a:rPr>
              <a:t>Things to </a:t>
            </a:r>
            <a:r>
              <a:rPr b="1" lang="en-IN" sz="2600">
                <a:latin typeface="Times New Roman"/>
                <a:ea typeface="Times New Roman"/>
                <a:cs typeface="Times New Roman"/>
                <a:sym typeface="Times New Roman"/>
              </a:rPr>
              <a:t>consider</a:t>
            </a:r>
            <a:r>
              <a:rPr lang="en-IN" sz="2600">
                <a:latin typeface="Times New Roman"/>
                <a:ea typeface="Times New Roman"/>
                <a:cs typeface="Times New Roman"/>
                <a:sym typeface="Times New Roman"/>
              </a:rPr>
              <a:t>:</a:t>
            </a:r>
            <a:endParaRPr sz="2600">
              <a:latin typeface="Times New Roman"/>
              <a:ea typeface="Times New Roman"/>
              <a:cs typeface="Times New Roman"/>
              <a:sym typeface="Times New Roman"/>
            </a:endParaRPr>
          </a:p>
          <a:p>
            <a:pPr indent="-393700" lvl="0" marL="457200" rtl="0" algn="l">
              <a:lnSpc>
                <a:spcPct val="9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Can introduce noise in some cases. </a:t>
            </a:r>
            <a:endParaRPr sz="2600">
              <a:latin typeface="Times New Roman"/>
              <a:ea typeface="Times New Roman"/>
              <a:cs typeface="Times New Roman"/>
              <a:sym typeface="Times New Roman"/>
            </a:endParaRPr>
          </a:p>
          <a:p>
            <a:pPr indent="-393700" lvl="0" marL="457200" rtl="0" algn="l">
              <a:lnSpc>
                <a:spcPct val="90000"/>
              </a:lnSpc>
              <a:spcBef>
                <a:spcPts val="0"/>
              </a:spcBef>
              <a:spcAft>
                <a:spcPts val="0"/>
              </a:spcAft>
              <a:buSzPts val="2600"/>
              <a:buFont typeface="Times New Roman"/>
              <a:buChar char="•"/>
            </a:pPr>
            <a:r>
              <a:rPr lang="en-IN" sz="2600">
                <a:latin typeface="Times New Roman"/>
                <a:ea typeface="Times New Roman"/>
                <a:cs typeface="Times New Roman"/>
                <a:sym typeface="Times New Roman"/>
              </a:rPr>
              <a:t>May affect colour balance if applied to colour images (convert to grayscale first).</a:t>
            </a:r>
            <a:endParaRPr sz="2600">
              <a:latin typeface="Times New Roman"/>
              <a:ea typeface="Times New Roman"/>
              <a:cs typeface="Times New Roman"/>
              <a:sym typeface="Times New Roman"/>
            </a:endParaRPr>
          </a:p>
        </p:txBody>
      </p:sp>
      <p:grpSp>
        <p:nvGrpSpPr>
          <p:cNvPr id="178" name="Google Shape;178;p19"/>
          <p:cNvGrpSpPr/>
          <p:nvPr/>
        </p:nvGrpSpPr>
        <p:grpSpPr>
          <a:xfrm>
            <a:off x="0" y="6226827"/>
            <a:ext cx="12191758" cy="1989369"/>
            <a:chOff x="0" y="-85725"/>
            <a:chExt cx="4816592" cy="898500"/>
          </a:xfrm>
        </p:grpSpPr>
        <p:sp>
          <p:nvSpPr>
            <p:cNvPr id="179" name="Google Shape;179;p19"/>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9"/>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81" name="Google Shape;181;p19"/>
          <p:cNvGrpSpPr/>
          <p:nvPr/>
        </p:nvGrpSpPr>
        <p:grpSpPr>
          <a:xfrm>
            <a:off x="-1" y="6496304"/>
            <a:ext cx="12191830" cy="1467520"/>
            <a:chOff x="0" y="-85725"/>
            <a:chExt cx="5024865" cy="898500"/>
          </a:xfrm>
        </p:grpSpPr>
        <p:sp>
          <p:nvSpPr>
            <p:cNvPr id="182" name="Google Shape;182;p19"/>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19"/>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4" name="Google Shape;184;p19"/>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185" name="Google Shape;185;p19"/>
          <p:cNvPicPr preferRelativeResize="0"/>
          <p:nvPr/>
        </p:nvPicPr>
        <p:blipFill>
          <a:blip r:embed="rId3">
            <a:alphaModFix/>
          </a:blip>
          <a:stretch>
            <a:fillRect/>
          </a:stretch>
        </p:blipFill>
        <p:spPr>
          <a:xfrm>
            <a:off x="7231000" y="1825625"/>
            <a:ext cx="2698000" cy="1989375"/>
          </a:xfrm>
          <a:prstGeom prst="rect">
            <a:avLst/>
          </a:prstGeom>
          <a:noFill/>
          <a:ln>
            <a:noFill/>
          </a:ln>
        </p:spPr>
      </p:pic>
      <p:pic>
        <p:nvPicPr>
          <p:cNvPr id="186" name="Google Shape;186;p19"/>
          <p:cNvPicPr preferRelativeResize="0"/>
          <p:nvPr/>
        </p:nvPicPr>
        <p:blipFill>
          <a:blip r:embed="rId4">
            <a:alphaModFix/>
          </a:blip>
          <a:stretch>
            <a:fillRect/>
          </a:stretch>
        </p:blipFill>
        <p:spPr>
          <a:xfrm>
            <a:off x="7496450" y="3950525"/>
            <a:ext cx="2350900" cy="1746377"/>
          </a:xfrm>
          <a:prstGeom prst="rect">
            <a:avLst/>
          </a:prstGeom>
          <a:noFill/>
          <a:ln>
            <a:noFill/>
          </a:ln>
        </p:spPr>
      </p:pic>
      <p:pic>
        <p:nvPicPr>
          <p:cNvPr id="187" name="Google Shape;187;p19"/>
          <p:cNvPicPr preferRelativeResize="0"/>
          <p:nvPr/>
        </p:nvPicPr>
        <p:blipFill>
          <a:blip r:embed="rId5">
            <a:alphaModFix/>
          </a:blip>
          <a:stretch>
            <a:fillRect/>
          </a:stretch>
        </p:blipFill>
        <p:spPr>
          <a:xfrm>
            <a:off x="9847350" y="2940275"/>
            <a:ext cx="2181225" cy="174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idx="1" type="body"/>
          </p:nvPr>
        </p:nvSpPr>
        <p:spPr>
          <a:xfrm>
            <a:off x="838200" y="1825625"/>
            <a:ext cx="10515600" cy="3738300"/>
          </a:xfrm>
          <a:prstGeom prst="rect">
            <a:avLst/>
          </a:prstGeom>
          <a:noFill/>
          <a:ln>
            <a:noFill/>
          </a:ln>
        </p:spPr>
        <p:txBody>
          <a:bodyPr anchorCtr="0" anchor="t" bIns="45700" lIns="91425" spcFirstLastPara="1" rIns="91425" wrap="square" tIns="45700">
            <a:normAutofit fontScale="47500" lnSpcReduction="10000"/>
          </a:bodyPr>
          <a:lstStyle/>
          <a:p>
            <a:pPr indent="0" lvl="0" marL="0" rtl="0" algn="l">
              <a:lnSpc>
                <a:spcPct val="90000"/>
              </a:lnSpc>
              <a:spcBef>
                <a:spcPts val="0"/>
              </a:spcBef>
              <a:spcAft>
                <a:spcPts val="0"/>
              </a:spcAft>
              <a:buClr>
                <a:schemeClr val="dk1"/>
              </a:buClr>
              <a:buSzPct val="51376"/>
              <a:buNone/>
            </a:pPr>
            <a:r>
              <a:rPr b="1" lang="en-IN" sz="5450">
                <a:latin typeface="Times New Roman"/>
                <a:ea typeface="Times New Roman"/>
                <a:cs typeface="Times New Roman"/>
                <a:sym typeface="Times New Roman"/>
              </a:rPr>
              <a:t>2. </a:t>
            </a:r>
            <a:r>
              <a:rPr b="1" lang="en-IN" sz="5450" u="sng">
                <a:latin typeface="Times New Roman"/>
                <a:ea typeface="Times New Roman"/>
                <a:cs typeface="Times New Roman"/>
                <a:sym typeface="Times New Roman"/>
              </a:rPr>
              <a:t>Spatial Domain Enhancement</a:t>
            </a:r>
            <a:r>
              <a:rPr lang="en-IN" sz="5450">
                <a:latin typeface="Times New Roman"/>
                <a:ea typeface="Times New Roman"/>
                <a:cs typeface="Times New Roman"/>
                <a:sym typeface="Times New Roman"/>
              </a:rPr>
              <a:t>: </a:t>
            </a:r>
            <a:endParaRPr sz="5450">
              <a:latin typeface="Times New Roman"/>
              <a:ea typeface="Times New Roman"/>
              <a:cs typeface="Times New Roman"/>
              <a:sym typeface="Times New Roman"/>
            </a:endParaRPr>
          </a:p>
          <a:p>
            <a:pPr indent="-392985" lvl="0" marL="457200" rtl="0" algn="l">
              <a:lnSpc>
                <a:spcPct val="90000"/>
              </a:lnSpc>
              <a:spcBef>
                <a:spcPts val="0"/>
              </a:spcBef>
              <a:spcAft>
                <a:spcPts val="0"/>
              </a:spcAft>
              <a:buSzPct val="100000"/>
              <a:buFont typeface="Times New Roman"/>
              <a:buChar char="•"/>
            </a:pPr>
            <a:r>
              <a:rPr lang="en-IN" sz="5450">
                <a:latin typeface="Times New Roman"/>
                <a:ea typeface="Times New Roman"/>
                <a:cs typeface="Times New Roman"/>
                <a:sym typeface="Times New Roman"/>
              </a:rPr>
              <a:t>Spatial domain enhancement techniques modify image pixels directly to improve visual quality. </a:t>
            </a:r>
            <a:endParaRPr sz="5450">
              <a:latin typeface="Times New Roman"/>
              <a:ea typeface="Times New Roman"/>
              <a:cs typeface="Times New Roman"/>
              <a:sym typeface="Times New Roman"/>
            </a:endParaRPr>
          </a:p>
          <a:p>
            <a:pPr indent="-392985" lvl="0" marL="457200" rtl="0" algn="l">
              <a:lnSpc>
                <a:spcPct val="90000"/>
              </a:lnSpc>
              <a:spcBef>
                <a:spcPts val="0"/>
              </a:spcBef>
              <a:spcAft>
                <a:spcPts val="0"/>
              </a:spcAft>
              <a:buSzPct val="100000"/>
              <a:buFont typeface="Times New Roman"/>
              <a:buChar char="•"/>
            </a:pPr>
            <a:r>
              <a:rPr b="1" lang="en-IN" sz="5450">
                <a:latin typeface="Times New Roman"/>
                <a:ea typeface="Times New Roman"/>
                <a:cs typeface="Times New Roman"/>
                <a:sym typeface="Times New Roman"/>
              </a:rPr>
              <a:t>Filtering </a:t>
            </a:r>
            <a:r>
              <a:rPr lang="en-IN" sz="5450">
                <a:latin typeface="Times New Roman"/>
                <a:ea typeface="Times New Roman"/>
                <a:cs typeface="Times New Roman"/>
                <a:sym typeface="Times New Roman"/>
              </a:rPr>
              <a:t>and </a:t>
            </a:r>
            <a:r>
              <a:rPr b="1" lang="en-IN" sz="5450">
                <a:latin typeface="Times New Roman"/>
                <a:ea typeface="Times New Roman"/>
                <a:cs typeface="Times New Roman"/>
                <a:sym typeface="Times New Roman"/>
              </a:rPr>
              <a:t>masking </a:t>
            </a:r>
            <a:r>
              <a:rPr lang="en-IN" sz="5450">
                <a:latin typeface="Times New Roman"/>
                <a:ea typeface="Times New Roman"/>
                <a:cs typeface="Times New Roman"/>
                <a:sym typeface="Times New Roman"/>
              </a:rPr>
              <a:t>are two common methods for local contrast enhancement. </a:t>
            </a:r>
            <a:endParaRPr sz="545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51376"/>
              <a:buNone/>
            </a:pPr>
            <a:r>
              <a:t/>
            </a:r>
            <a:endParaRPr sz="545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51376"/>
              <a:buNone/>
            </a:pPr>
            <a:r>
              <a:rPr b="1" lang="en-IN" sz="5450">
                <a:latin typeface="Times New Roman"/>
                <a:ea typeface="Times New Roman"/>
                <a:cs typeface="Times New Roman"/>
                <a:sym typeface="Times New Roman"/>
              </a:rPr>
              <a:t>Filtering</a:t>
            </a:r>
            <a:r>
              <a:rPr lang="en-IN" sz="5450">
                <a:latin typeface="Times New Roman"/>
                <a:ea typeface="Times New Roman"/>
                <a:cs typeface="Times New Roman"/>
                <a:sym typeface="Times New Roman"/>
              </a:rPr>
              <a:t>: A small mask (filter) slides across the image. Pixel values within the mask are averaged (mean filter) or manipulated (e.g., median filter) to create a new intensity value for the centre pixel. This can sharpen edges or reduce noise depending on the filter type.</a:t>
            </a:r>
            <a:endParaRPr sz="5450">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ct val="116666"/>
              <a:buNone/>
            </a:pPr>
            <a:r>
              <a:t/>
            </a:r>
            <a:endParaRPr sz="2400">
              <a:latin typeface="Times New Roman"/>
              <a:ea typeface="Times New Roman"/>
              <a:cs typeface="Times New Roman"/>
              <a:sym typeface="Times New Roman"/>
            </a:endParaRPr>
          </a:p>
        </p:txBody>
      </p:sp>
      <p:grpSp>
        <p:nvGrpSpPr>
          <p:cNvPr id="193" name="Google Shape;193;p20"/>
          <p:cNvGrpSpPr/>
          <p:nvPr/>
        </p:nvGrpSpPr>
        <p:grpSpPr>
          <a:xfrm>
            <a:off x="0" y="6226827"/>
            <a:ext cx="12191758" cy="1989369"/>
            <a:chOff x="0" y="-85725"/>
            <a:chExt cx="4816592" cy="898500"/>
          </a:xfrm>
        </p:grpSpPr>
        <p:sp>
          <p:nvSpPr>
            <p:cNvPr id="194" name="Google Shape;194;p20"/>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20"/>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6" name="Google Shape;196;p20"/>
          <p:cNvGrpSpPr/>
          <p:nvPr/>
        </p:nvGrpSpPr>
        <p:grpSpPr>
          <a:xfrm>
            <a:off x="-1" y="6496304"/>
            <a:ext cx="12191830" cy="1467520"/>
            <a:chOff x="0" y="-85725"/>
            <a:chExt cx="5024865" cy="898500"/>
          </a:xfrm>
        </p:grpSpPr>
        <p:sp>
          <p:nvSpPr>
            <p:cNvPr id="197" name="Google Shape;197;p20"/>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20"/>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9" name="Google Shape;199;p20"/>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idx="1" type="body"/>
          </p:nvPr>
        </p:nvSpPr>
        <p:spPr>
          <a:xfrm>
            <a:off x="838200" y="1825625"/>
            <a:ext cx="52725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IN" sz="2300">
                <a:latin typeface="Times New Roman"/>
                <a:ea typeface="Times New Roman"/>
                <a:cs typeface="Times New Roman"/>
                <a:sym typeface="Times New Roman"/>
              </a:rPr>
              <a:t>Filtering using </a:t>
            </a:r>
            <a:r>
              <a:rPr b="1" lang="en-IN" sz="2300">
                <a:latin typeface="Times New Roman"/>
                <a:ea typeface="Times New Roman"/>
                <a:cs typeface="Times New Roman"/>
                <a:sym typeface="Times New Roman"/>
              </a:rPr>
              <a:t>convolution</a:t>
            </a:r>
            <a:r>
              <a:rPr lang="en-IN" sz="2300">
                <a:latin typeface="Times New Roman"/>
                <a:ea typeface="Times New Roman"/>
                <a:cs typeface="Times New Roman"/>
                <a:sym typeface="Times New Roman"/>
              </a:rPr>
              <a:t>:</a:t>
            </a:r>
            <a:endParaRPr sz="2300">
              <a:latin typeface="Times New Roman"/>
              <a:ea typeface="Times New Roman"/>
              <a:cs typeface="Times New Roman"/>
              <a:sym typeface="Times New Roman"/>
            </a:endParaRPr>
          </a:p>
          <a:p>
            <a:pPr indent="-50800" lvl="0" marL="228600" rtl="0" algn="l">
              <a:lnSpc>
                <a:spcPct val="90000"/>
              </a:lnSpc>
              <a:spcBef>
                <a:spcPts val="0"/>
              </a:spcBef>
              <a:spcAft>
                <a:spcPts val="0"/>
              </a:spcAft>
              <a:buClr>
                <a:schemeClr val="dk1"/>
              </a:buClr>
              <a:buSzPts val="2800"/>
              <a:buNone/>
            </a:pPr>
            <a:r>
              <a:rPr lang="en-IN" sz="1000">
                <a:solidFill>
                  <a:srgbClr val="212121"/>
                </a:solidFill>
                <a:highlight>
                  <a:srgbClr val="FFFFFF"/>
                </a:highlight>
                <a:latin typeface="Roboto"/>
                <a:ea typeface="Roboto"/>
                <a:cs typeface="Roboto"/>
                <a:sym typeface="Roboto"/>
              </a:rPr>
              <a:t> </a:t>
            </a:r>
            <a:r>
              <a:rPr lang="en-IN" sz="2300">
                <a:solidFill>
                  <a:srgbClr val="212121"/>
                </a:solidFill>
                <a:highlight>
                  <a:srgbClr val="FFFFFF"/>
                </a:highlight>
                <a:latin typeface="Times New Roman"/>
                <a:ea typeface="Times New Roman"/>
                <a:cs typeface="Times New Roman"/>
                <a:sym typeface="Times New Roman"/>
              </a:rPr>
              <a:t>Convolution is a neighborhood operation in which each output pixel is the weighted sum of neighboring input pixels. The matrix of weights is called the </a:t>
            </a:r>
            <a:r>
              <a:rPr i="1" lang="en-IN" sz="2300">
                <a:solidFill>
                  <a:srgbClr val="212121"/>
                </a:solidFill>
                <a:highlight>
                  <a:srgbClr val="FFFFFF"/>
                </a:highlight>
                <a:latin typeface="Times New Roman"/>
                <a:ea typeface="Times New Roman"/>
                <a:cs typeface="Times New Roman"/>
                <a:sym typeface="Times New Roman"/>
              </a:rPr>
              <a:t>convolution kernel</a:t>
            </a:r>
            <a:r>
              <a:rPr lang="en-IN" sz="2300">
                <a:solidFill>
                  <a:srgbClr val="212121"/>
                </a:solidFill>
                <a:highlight>
                  <a:srgbClr val="FFFFFF"/>
                </a:highlight>
                <a:latin typeface="Times New Roman"/>
                <a:ea typeface="Times New Roman"/>
                <a:cs typeface="Times New Roman"/>
                <a:sym typeface="Times New Roman"/>
              </a:rPr>
              <a:t>, also known as the </a:t>
            </a:r>
            <a:r>
              <a:rPr i="1" lang="en-IN" sz="2300">
                <a:solidFill>
                  <a:srgbClr val="212121"/>
                </a:solidFill>
                <a:highlight>
                  <a:srgbClr val="FFFFFF"/>
                </a:highlight>
                <a:latin typeface="Times New Roman"/>
                <a:ea typeface="Times New Roman"/>
                <a:cs typeface="Times New Roman"/>
                <a:sym typeface="Times New Roman"/>
              </a:rPr>
              <a:t>filter</a:t>
            </a:r>
            <a:r>
              <a:rPr lang="en-IN" sz="2300">
                <a:solidFill>
                  <a:srgbClr val="212121"/>
                </a:solidFill>
                <a:highlight>
                  <a:srgbClr val="FFFFFF"/>
                </a:highlight>
                <a:latin typeface="Times New Roman"/>
                <a:ea typeface="Times New Roman"/>
                <a:cs typeface="Times New Roman"/>
                <a:sym typeface="Times New Roman"/>
              </a:rPr>
              <a:t>. A convolution kernel is a correlation kernel that has been rotated 180 degrees.</a:t>
            </a:r>
            <a:endParaRPr sz="2300">
              <a:latin typeface="Times New Roman"/>
              <a:ea typeface="Times New Roman"/>
              <a:cs typeface="Times New Roman"/>
              <a:sym typeface="Times New Roman"/>
            </a:endParaRPr>
          </a:p>
        </p:txBody>
      </p:sp>
      <p:grpSp>
        <p:nvGrpSpPr>
          <p:cNvPr id="205" name="Google Shape;205;p21"/>
          <p:cNvGrpSpPr/>
          <p:nvPr/>
        </p:nvGrpSpPr>
        <p:grpSpPr>
          <a:xfrm>
            <a:off x="0" y="6226827"/>
            <a:ext cx="12191758" cy="1989369"/>
            <a:chOff x="0" y="-85725"/>
            <a:chExt cx="4816592" cy="898500"/>
          </a:xfrm>
        </p:grpSpPr>
        <p:sp>
          <p:nvSpPr>
            <p:cNvPr id="206" name="Google Shape;206;p21"/>
            <p:cNvSpPr/>
            <p:nvPr/>
          </p:nvSpPr>
          <p:spPr>
            <a:xfrm>
              <a:off x="0" y="0"/>
              <a:ext cx="4816592" cy="250443"/>
            </a:xfrm>
            <a:custGeom>
              <a:rect b="b" l="l" r="r" t="t"/>
              <a:pathLst>
                <a:path extrusionOk="0" h="250443" w="4816592">
                  <a:moveTo>
                    <a:pt x="21590" y="0"/>
                  </a:moveTo>
                  <a:lnTo>
                    <a:pt x="4795002" y="0"/>
                  </a:lnTo>
                  <a:cubicBezTo>
                    <a:pt x="4800728" y="0"/>
                    <a:pt x="4806220" y="2275"/>
                    <a:pt x="4810269" y="6324"/>
                  </a:cubicBezTo>
                  <a:cubicBezTo>
                    <a:pt x="4814318" y="10372"/>
                    <a:pt x="4816592" y="15864"/>
                    <a:pt x="4816592" y="21590"/>
                  </a:cubicBezTo>
                  <a:lnTo>
                    <a:pt x="4816592" y="228853"/>
                  </a:lnTo>
                  <a:cubicBezTo>
                    <a:pt x="4816592" y="240777"/>
                    <a:pt x="4806926" y="250443"/>
                    <a:pt x="4795002" y="250443"/>
                  </a:cubicBezTo>
                  <a:lnTo>
                    <a:pt x="21590" y="250443"/>
                  </a:lnTo>
                  <a:cubicBezTo>
                    <a:pt x="15864" y="250443"/>
                    <a:pt x="10372" y="248169"/>
                    <a:pt x="6324" y="244120"/>
                  </a:cubicBezTo>
                  <a:cubicBezTo>
                    <a:pt x="2275" y="240071"/>
                    <a:pt x="0" y="234579"/>
                    <a:pt x="0" y="228853"/>
                  </a:cubicBezTo>
                  <a:lnTo>
                    <a:pt x="0" y="21590"/>
                  </a:lnTo>
                  <a:cubicBezTo>
                    <a:pt x="0" y="9666"/>
                    <a:pt x="9666" y="0"/>
                    <a:pt x="21590" y="0"/>
                  </a:cubicBezTo>
                  <a:close/>
                </a:path>
              </a:pathLst>
            </a:custGeom>
            <a:solidFill>
              <a:srgbClr val="F2BB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21"/>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8" name="Google Shape;208;p21"/>
          <p:cNvGrpSpPr/>
          <p:nvPr/>
        </p:nvGrpSpPr>
        <p:grpSpPr>
          <a:xfrm>
            <a:off x="-1" y="6496304"/>
            <a:ext cx="12191830" cy="1467520"/>
            <a:chOff x="0" y="-85725"/>
            <a:chExt cx="5024865" cy="898500"/>
          </a:xfrm>
        </p:grpSpPr>
        <p:sp>
          <p:nvSpPr>
            <p:cNvPr id="209" name="Google Shape;209;p21"/>
            <p:cNvSpPr/>
            <p:nvPr/>
          </p:nvSpPr>
          <p:spPr>
            <a:xfrm>
              <a:off x="0" y="0"/>
              <a:ext cx="5024865" cy="334984"/>
            </a:xfrm>
            <a:custGeom>
              <a:rect b="b" l="l" r="r" t="t"/>
              <a:pathLst>
                <a:path extrusionOk="0" h="334984" w="5024865">
                  <a:moveTo>
                    <a:pt x="20695" y="0"/>
                  </a:moveTo>
                  <a:lnTo>
                    <a:pt x="5004169" y="0"/>
                  </a:lnTo>
                  <a:cubicBezTo>
                    <a:pt x="5015599" y="0"/>
                    <a:pt x="5024865" y="9266"/>
                    <a:pt x="5024865" y="20695"/>
                  </a:cubicBezTo>
                  <a:lnTo>
                    <a:pt x="5024865" y="314289"/>
                  </a:lnTo>
                  <a:cubicBezTo>
                    <a:pt x="5024865" y="319778"/>
                    <a:pt x="5022684" y="325042"/>
                    <a:pt x="5018803" y="328923"/>
                  </a:cubicBezTo>
                  <a:cubicBezTo>
                    <a:pt x="5014922" y="332804"/>
                    <a:pt x="5009658" y="334984"/>
                    <a:pt x="5004169" y="334984"/>
                  </a:cubicBezTo>
                  <a:lnTo>
                    <a:pt x="20695" y="334984"/>
                  </a:lnTo>
                  <a:cubicBezTo>
                    <a:pt x="9266" y="334984"/>
                    <a:pt x="0" y="325719"/>
                    <a:pt x="0" y="314289"/>
                  </a:cubicBezTo>
                  <a:lnTo>
                    <a:pt x="0" y="20695"/>
                  </a:lnTo>
                  <a:cubicBezTo>
                    <a:pt x="0" y="15206"/>
                    <a:pt x="2180" y="9943"/>
                    <a:pt x="6061" y="6061"/>
                  </a:cubicBezTo>
                  <a:cubicBezTo>
                    <a:pt x="9943" y="2180"/>
                    <a:pt x="15206" y="0"/>
                    <a:pt x="20695" y="0"/>
                  </a:cubicBezTo>
                  <a:close/>
                </a:path>
              </a:pathLst>
            </a:custGeom>
            <a:solidFill>
              <a:srgbClr val="002BC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1"/>
            <p:cNvSpPr txBox="1"/>
            <p:nvPr/>
          </p:nvSpPr>
          <p:spPr>
            <a:xfrm>
              <a:off x="0" y="-85725"/>
              <a:ext cx="812700" cy="898500"/>
            </a:xfrm>
            <a:prstGeom prst="rect">
              <a:avLst/>
            </a:prstGeom>
            <a:noFill/>
            <a:ln>
              <a:noFill/>
            </a:ln>
          </p:spPr>
          <p:txBody>
            <a:bodyPr anchorCtr="0" anchor="ctr" bIns="50800" lIns="50800" spcFirstLastPara="1" rIns="50800" wrap="square" tIns="50800">
              <a:noAutofit/>
            </a:bodyPr>
            <a:lstStyle/>
            <a:p>
              <a:pPr indent="0" lvl="0" marL="0" marR="0" rtl="0" algn="ctr">
                <a:lnSpc>
                  <a:spcPct val="155333"/>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1" name="Google Shape;211;p21"/>
          <p:cNvSpPr txBox="1"/>
          <p:nvPr>
            <p:ph type="title"/>
          </p:nvPr>
        </p:nvSpPr>
        <p:spPr>
          <a:xfrm>
            <a:off x="838200" y="365125"/>
            <a:ext cx="10515600" cy="1325700"/>
          </a:xfrm>
          <a:prstGeom prst="rect">
            <a:avLst/>
          </a:prstGeom>
          <a:solidFill>
            <a:schemeClr val="lt1">
              <a:alpha val="80000"/>
            </a:schemeClr>
          </a:solidFill>
          <a:ln cap="rnd" cmpd="sng" w="28575">
            <a:solidFill>
              <a:srgbClr val="788D3A">
                <a:alpha val="80000"/>
              </a:srgbClr>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Times New Roman"/>
              <a:buNone/>
            </a:pPr>
            <a:r>
              <a:rPr b="1" lang="en-IN" sz="3600">
                <a:latin typeface="Times New Roman"/>
                <a:ea typeface="Times New Roman"/>
                <a:cs typeface="Times New Roman"/>
                <a:sym typeface="Times New Roman"/>
              </a:rPr>
              <a:t>Methodology</a:t>
            </a:r>
            <a:endParaRPr/>
          </a:p>
        </p:txBody>
      </p:sp>
      <p:pic>
        <p:nvPicPr>
          <p:cNvPr id="212" name="Google Shape;212;p21"/>
          <p:cNvPicPr preferRelativeResize="0"/>
          <p:nvPr/>
        </p:nvPicPr>
        <p:blipFill>
          <a:blip r:embed="rId3">
            <a:alphaModFix/>
          </a:blip>
          <a:stretch>
            <a:fillRect/>
          </a:stretch>
        </p:blipFill>
        <p:spPr>
          <a:xfrm>
            <a:off x="6263100" y="1843225"/>
            <a:ext cx="2283375" cy="2502225"/>
          </a:xfrm>
          <a:prstGeom prst="rect">
            <a:avLst/>
          </a:prstGeom>
          <a:noFill/>
          <a:ln>
            <a:noFill/>
          </a:ln>
        </p:spPr>
      </p:pic>
      <p:pic>
        <p:nvPicPr>
          <p:cNvPr id="213" name="Google Shape;213;p21"/>
          <p:cNvPicPr preferRelativeResize="0"/>
          <p:nvPr/>
        </p:nvPicPr>
        <p:blipFill>
          <a:blip r:embed="rId4">
            <a:alphaModFix/>
          </a:blip>
          <a:stretch>
            <a:fillRect/>
          </a:stretch>
        </p:blipFill>
        <p:spPr>
          <a:xfrm>
            <a:off x="8370975" y="3482775"/>
            <a:ext cx="3282825" cy="228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